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352" r:id="rId4"/>
    <p:sldId id="304" r:id="rId5"/>
    <p:sldId id="353" r:id="rId6"/>
    <p:sldId id="354" r:id="rId7"/>
    <p:sldId id="344" r:id="rId8"/>
    <p:sldId id="291" r:id="rId9"/>
    <p:sldId id="343" r:id="rId10"/>
    <p:sldId id="357" r:id="rId11"/>
    <p:sldId id="355" r:id="rId12"/>
    <p:sldId id="359" r:id="rId13"/>
    <p:sldId id="347" r:id="rId14"/>
    <p:sldId id="350" r:id="rId15"/>
    <p:sldId id="349" r:id="rId16"/>
    <p:sldId id="360" r:id="rId17"/>
    <p:sldId id="366" r:id="rId18"/>
    <p:sldId id="362" r:id="rId19"/>
    <p:sldId id="361" r:id="rId20"/>
    <p:sldId id="363" r:id="rId21"/>
    <p:sldId id="368" r:id="rId22"/>
    <p:sldId id="364" r:id="rId23"/>
    <p:sldId id="365" r:id="rId24"/>
    <p:sldId id="30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" initials="A" lastIdx="2" clrIdx="0">
    <p:extLst>
      <p:ext uri="{19B8F6BF-5375-455C-9EA6-DF929625EA0E}">
        <p15:presenceInfo xmlns:p15="http://schemas.microsoft.com/office/powerpoint/2012/main" userId="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2B4E"/>
    <a:srgbClr val="00AC41"/>
    <a:srgbClr val="9F5FCF"/>
    <a:srgbClr val="A0BEE4"/>
    <a:srgbClr val="B381D9"/>
    <a:srgbClr val="009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58" autoAdjust="0"/>
  </p:normalViewPr>
  <p:slideViewPr>
    <p:cSldViewPr snapToGrid="0">
      <p:cViewPr varScale="1">
        <p:scale>
          <a:sx n="73" d="100"/>
          <a:sy n="73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"/>
            <a:ext cx="12192000" cy="350996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ctr">
              <a:defRPr sz="408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7" indent="0" algn="ctr">
              <a:buNone/>
              <a:defRPr sz="1800"/>
            </a:lvl3pPr>
            <a:lvl4pPr marL="1371626" indent="0" algn="ctr">
              <a:buNone/>
              <a:defRPr sz="1600"/>
            </a:lvl4pPr>
            <a:lvl5pPr marL="1828835" indent="0" algn="ctr">
              <a:buNone/>
              <a:defRPr sz="1600"/>
            </a:lvl5pPr>
            <a:lvl6pPr marL="2286044" indent="0" algn="ctr">
              <a:buNone/>
              <a:defRPr sz="1600"/>
            </a:lvl6pPr>
            <a:lvl7pPr marL="2743252" indent="0" algn="ctr">
              <a:buNone/>
              <a:defRPr sz="1600"/>
            </a:lvl7pPr>
            <a:lvl8pPr marL="3200461" indent="0" algn="ctr">
              <a:buNone/>
              <a:defRPr sz="1600"/>
            </a:lvl8pPr>
            <a:lvl9pPr marL="365766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7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7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24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DFA0-A351-4223-B735-EA1F09F5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32B00-75D8-46CF-9776-2B39EE8D6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AA70A-0D36-4CCA-BF86-07E0EA82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B18B4-1445-4F1C-A404-9ED6BA5F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9178-52DD-4765-9580-97833BDC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05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CC60-9FAC-484B-801A-AF5C8704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D02BE-9D71-4A2D-9F8D-5F848A804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3E415-4ED7-4028-8B77-7A579B02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CBA26-0C00-4B07-8C6B-19F21E3E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D6DFF-665A-4BAE-82BB-0DE92327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95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B40E-2297-4C13-90BF-FCF68541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D6C36-0F5C-4981-B8DE-9258A78DE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09B41-116F-4863-BA45-C7BB870E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2B6AC-A777-421C-A603-3D7163D8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2B23D-13CC-4900-8A23-0B21D5A85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55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4F2B-AA33-4776-B933-660B476C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3C3C-3FEC-4F51-AE16-36DD520CA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B5226-4F33-46BA-BF7D-B1F5317D1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AC4AD-FAC3-4A34-81B8-B3B97C1E1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85976-11AF-4DF7-BBB4-6C887DFD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A3CCD-F3F0-4EF8-8D58-412EB6CB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31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4F74-EAA4-4CBB-89C8-054906B6C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1DE99-D407-4B92-965C-1F8DCE64D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5708D-503A-4B21-B372-69AD60DDD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FE406-4C9B-44E4-AC39-C578DD255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6E825-A0B5-4131-85FD-F5882909E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540444-4A59-464F-8C01-A4BFD9E1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C0B408-0544-455E-96DA-A9E7A48D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74C9C-799F-4613-961B-276B09EE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7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BCFF-DF33-4267-BB9B-928E4457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BA9DE-BCF6-453A-BDA3-DA92724A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B3DD4-B74F-451C-8A79-DC0FF8FC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AC8B6-B96A-474F-A5CC-FD5C2D92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2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C0418-E9D6-44D6-B683-45A7885F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1B17E-ED79-4505-9281-C91F974A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5F32-5537-4B37-B3AE-861303DC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44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1CDB-47BF-4DE6-A9B4-39CA7B12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A8863-DF06-4CDB-B428-8B11485D8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8965A-A46E-442F-8530-7E2ED485B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1711B-354A-4763-9383-3ACE995F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582A1-105E-4474-AF77-26F0929A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38354-3478-44D2-885E-C06B22AA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4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56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6AD1-81E4-446A-9F12-4D1D0E2B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4E873-CB88-4C42-BFDD-C1D380B0D4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205D0-6C89-4E2A-B47A-2F5149C9F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36FD5-3D68-4E53-A623-3D560E58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7D342-E05D-4509-9891-A7C25E07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C2EEE-0B4F-4A78-BA46-0987F222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4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4D13-A319-41D5-988C-2F1D6F19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5575F-1D03-44B0-99BC-98C85434F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E73E-D71B-47F7-8FA2-FB65955E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38799-AE35-4621-8364-E11D5B5A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2273-1981-4F72-934A-566F8536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88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FF72A-B8D5-43EF-9651-173C81A55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97EDB-BB93-41C2-8483-97DE26115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3AE51-19AA-478E-9233-FE4018A9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1889B-DEF4-4ACA-B1DF-56FFF417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61AE3-C678-47EA-BA21-67A2DFF9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8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"/>
            <a:ext cx="12192000" cy="350996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>
            <a:normAutofit/>
          </a:bodyPr>
          <a:lstStyle>
            <a:lvl1pPr algn="ctr">
              <a:defRPr sz="408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7" indent="0" algn="ctr">
              <a:buNone/>
              <a:defRPr sz="1800"/>
            </a:lvl3pPr>
            <a:lvl4pPr marL="1371626" indent="0" algn="ctr">
              <a:buNone/>
              <a:defRPr sz="1600"/>
            </a:lvl4pPr>
            <a:lvl5pPr marL="1828835" indent="0" algn="ctr">
              <a:buNone/>
              <a:defRPr sz="1600"/>
            </a:lvl5pPr>
            <a:lvl6pPr marL="2286044" indent="0" algn="ctr">
              <a:buNone/>
              <a:defRPr sz="1600"/>
            </a:lvl6pPr>
            <a:lvl7pPr marL="2743252" indent="0" algn="ctr">
              <a:buNone/>
              <a:defRPr sz="1600"/>
            </a:lvl7pPr>
            <a:lvl8pPr marL="3200461" indent="0" algn="ctr">
              <a:buNone/>
              <a:defRPr sz="1600"/>
            </a:lvl8pPr>
            <a:lvl9pPr marL="365766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641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01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08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2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60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7" indent="0">
              <a:buNone/>
              <a:defRPr sz="1800" b="1"/>
            </a:lvl3pPr>
            <a:lvl4pPr marL="1371626" indent="0">
              <a:buNone/>
              <a:defRPr sz="1600" b="1"/>
            </a:lvl4pPr>
            <a:lvl5pPr marL="1828835" indent="0">
              <a:buNone/>
              <a:defRPr sz="1600" b="1"/>
            </a:lvl5pPr>
            <a:lvl6pPr marL="2286044" indent="0">
              <a:buNone/>
              <a:defRPr sz="1600" b="1"/>
            </a:lvl6pPr>
            <a:lvl7pPr marL="2743252" indent="0">
              <a:buNone/>
              <a:defRPr sz="1600" b="1"/>
            </a:lvl7pPr>
            <a:lvl8pPr marL="3200461" indent="0">
              <a:buNone/>
              <a:defRPr sz="1600" b="1"/>
            </a:lvl8pPr>
            <a:lvl9pPr marL="365766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7" indent="0">
              <a:buNone/>
              <a:defRPr sz="1800" b="1"/>
            </a:lvl3pPr>
            <a:lvl4pPr marL="1371626" indent="0">
              <a:buNone/>
              <a:defRPr sz="1600" b="1"/>
            </a:lvl4pPr>
            <a:lvl5pPr marL="1828835" indent="0">
              <a:buNone/>
              <a:defRPr sz="1600" b="1"/>
            </a:lvl5pPr>
            <a:lvl6pPr marL="2286044" indent="0">
              <a:buNone/>
              <a:defRPr sz="1600" b="1"/>
            </a:lvl6pPr>
            <a:lvl7pPr marL="2743252" indent="0">
              <a:buNone/>
              <a:defRPr sz="1600" b="1"/>
            </a:lvl7pPr>
            <a:lvl8pPr marL="3200461" indent="0">
              <a:buNone/>
              <a:defRPr sz="1600" b="1"/>
            </a:lvl8pPr>
            <a:lvl9pPr marL="365766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8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485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4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08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3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7" indent="0">
              <a:buNone/>
              <a:defRPr sz="1200"/>
            </a:lvl3pPr>
            <a:lvl4pPr marL="1371626" indent="0">
              <a:buNone/>
              <a:defRPr sz="1000"/>
            </a:lvl4pPr>
            <a:lvl5pPr marL="1828835" indent="0">
              <a:buNone/>
              <a:defRPr sz="1000"/>
            </a:lvl5pPr>
            <a:lvl6pPr marL="2286044" indent="0">
              <a:buNone/>
              <a:defRPr sz="1000"/>
            </a:lvl6pPr>
            <a:lvl7pPr marL="2743252" indent="0">
              <a:buNone/>
              <a:defRPr sz="1000"/>
            </a:lvl7pPr>
            <a:lvl8pPr marL="3200461" indent="0">
              <a:buNone/>
              <a:defRPr sz="1000"/>
            </a:lvl8pPr>
            <a:lvl9pPr marL="365766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586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7" indent="0">
              <a:buNone/>
              <a:defRPr sz="2400"/>
            </a:lvl3pPr>
            <a:lvl4pPr marL="1371626" indent="0">
              <a:buNone/>
              <a:defRPr sz="2000"/>
            </a:lvl4pPr>
            <a:lvl5pPr marL="1828835" indent="0">
              <a:buNone/>
              <a:defRPr sz="2000"/>
            </a:lvl5pPr>
            <a:lvl6pPr marL="2286044" indent="0">
              <a:buNone/>
              <a:defRPr sz="2000"/>
            </a:lvl6pPr>
            <a:lvl7pPr marL="2743252" indent="0">
              <a:buNone/>
              <a:defRPr sz="2000"/>
            </a:lvl7pPr>
            <a:lvl8pPr marL="3200461" indent="0">
              <a:buNone/>
              <a:defRPr sz="2000"/>
            </a:lvl8pPr>
            <a:lvl9pPr marL="365766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7" indent="0">
              <a:buNone/>
              <a:defRPr sz="1200"/>
            </a:lvl3pPr>
            <a:lvl4pPr marL="1371626" indent="0">
              <a:buNone/>
              <a:defRPr sz="1000"/>
            </a:lvl4pPr>
            <a:lvl5pPr marL="1828835" indent="0">
              <a:buNone/>
              <a:defRPr sz="1000"/>
            </a:lvl5pPr>
            <a:lvl6pPr marL="2286044" indent="0">
              <a:buNone/>
              <a:defRPr sz="1000"/>
            </a:lvl6pPr>
            <a:lvl7pPr marL="2743252" indent="0">
              <a:buNone/>
              <a:defRPr sz="1000"/>
            </a:lvl7pPr>
            <a:lvl8pPr marL="3200461" indent="0">
              <a:buNone/>
              <a:defRPr sz="1000"/>
            </a:lvl8pPr>
            <a:lvl9pPr marL="365766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34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98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4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06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7" indent="0">
              <a:buNone/>
              <a:defRPr sz="1800" b="1"/>
            </a:lvl3pPr>
            <a:lvl4pPr marL="1371626" indent="0">
              <a:buNone/>
              <a:defRPr sz="1600" b="1"/>
            </a:lvl4pPr>
            <a:lvl5pPr marL="1828835" indent="0">
              <a:buNone/>
              <a:defRPr sz="1600" b="1"/>
            </a:lvl5pPr>
            <a:lvl6pPr marL="2286044" indent="0">
              <a:buNone/>
              <a:defRPr sz="1600" b="1"/>
            </a:lvl6pPr>
            <a:lvl7pPr marL="2743252" indent="0">
              <a:buNone/>
              <a:defRPr sz="1600" b="1"/>
            </a:lvl7pPr>
            <a:lvl8pPr marL="3200461" indent="0">
              <a:buNone/>
              <a:defRPr sz="1600" b="1"/>
            </a:lvl8pPr>
            <a:lvl9pPr marL="365766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7" indent="0">
              <a:buNone/>
              <a:defRPr sz="1800" b="1"/>
            </a:lvl3pPr>
            <a:lvl4pPr marL="1371626" indent="0">
              <a:buNone/>
              <a:defRPr sz="1600" b="1"/>
            </a:lvl4pPr>
            <a:lvl5pPr marL="1828835" indent="0">
              <a:buNone/>
              <a:defRPr sz="1600" b="1"/>
            </a:lvl5pPr>
            <a:lvl6pPr marL="2286044" indent="0">
              <a:buNone/>
              <a:defRPr sz="1600" b="1"/>
            </a:lvl6pPr>
            <a:lvl7pPr marL="2743252" indent="0">
              <a:buNone/>
              <a:defRPr sz="1600" b="1"/>
            </a:lvl7pPr>
            <a:lvl8pPr marL="3200461" indent="0">
              <a:buNone/>
              <a:defRPr sz="1600" b="1"/>
            </a:lvl8pPr>
            <a:lvl9pPr marL="365766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4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6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85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7" indent="0">
              <a:buNone/>
              <a:defRPr sz="1200"/>
            </a:lvl3pPr>
            <a:lvl4pPr marL="1371626" indent="0">
              <a:buNone/>
              <a:defRPr sz="1000"/>
            </a:lvl4pPr>
            <a:lvl5pPr marL="1828835" indent="0">
              <a:buNone/>
              <a:defRPr sz="1000"/>
            </a:lvl5pPr>
            <a:lvl6pPr marL="2286044" indent="0">
              <a:buNone/>
              <a:defRPr sz="1000"/>
            </a:lvl6pPr>
            <a:lvl7pPr marL="2743252" indent="0">
              <a:buNone/>
              <a:defRPr sz="1000"/>
            </a:lvl7pPr>
            <a:lvl8pPr marL="3200461" indent="0">
              <a:buNone/>
              <a:defRPr sz="1000"/>
            </a:lvl8pPr>
            <a:lvl9pPr marL="365766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9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7" indent="0">
              <a:buNone/>
              <a:defRPr sz="2400"/>
            </a:lvl3pPr>
            <a:lvl4pPr marL="1371626" indent="0">
              <a:buNone/>
              <a:defRPr sz="2000"/>
            </a:lvl4pPr>
            <a:lvl5pPr marL="1828835" indent="0">
              <a:buNone/>
              <a:defRPr sz="2000"/>
            </a:lvl5pPr>
            <a:lvl6pPr marL="2286044" indent="0">
              <a:buNone/>
              <a:defRPr sz="2000"/>
            </a:lvl6pPr>
            <a:lvl7pPr marL="2743252" indent="0">
              <a:buNone/>
              <a:defRPr sz="2000"/>
            </a:lvl7pPr>
            <a:lvl8pPr marL="3200461" indent="0">
              <a:buNone/>
              <a:defRPr sz="2000"/>
            </a:lvl8pPr>
            <a:lvl9pPr marL="365766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7" indent="0">
              <a:buNone/>
              <a:defRPr sz="1200"/>
            </a:lvl3pPr>
            <a:lvl4pPr marL="1371626" indent="0">
              <a:buNone/>
              <a:defRPr sz="1000"/>
            </a:lvl4pPr>
            <a:lvl5pPr marL="1828835" indent="0">
              <a:buNone/>
              <a:defRPr sz="1000"/>
            </a:lvl5pPr>
            <a:lvl6pPr marL="2286044" indent="0">
              <a:buNone/>
              <a:defRPr sz="1000"/>
            </a:lvl6pPr>
            <a:lvl7pPr marL="2743252" indent="0">
              <a:buNone/>
              <a:defRPr sz="1000"/>
            </a:lvl7pPr>
            <a:lvl8pPr marL="3200461" indent="0">
              <a:buNone/>
              <a:defRPr sz="1000"/>
            </a:lvl8pPr>
            <a:lvl9pPr marL="365766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0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accent1">
                <a:lumMod val="81000"/>
                <a:alpha val="89000"/>
              </a:schemeClr>
            </a:gs>
            <a:gs pos="84000">
              <a:srgbClr val="00AC4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5085"/>
            <a:ext cx="10515600" cy="534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55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17" rtl="0" eaLnBrk="1" latinLnBrk="0" hangingPunct="1">
        <a:lnSpc>
          <a:spcPct val="90000"/>
        </a:lnSpc>
        <a:spcBef>
          <a:spcPct val="0"/>
        </a:spcBef>
        <a:buNone/>
        <a:defRPr sz="2902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3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1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1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39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48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7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5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4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7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6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5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4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2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1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9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accent1">
                <a:lumMod val="81000"/>
                <a:alpha val="89000"/>
              </a:schemeClr>
            </a:gs>
            <a:gs pos="84000">
              <a:srgbClr val="00AC4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6154A-852D-4641-AC77-B22F91D1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E7557-4070-479B-BD2C-844DCE2B3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146B-84D0-45CE-A5F6-7A3207879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4D2D-7BC1-4746-8A7C-A68FCA8BEA8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FDBF0-78E9-4962-9906-E56BB577B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07C7B-E7B7-4D6C-A8E9-DB51419E8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06A63-AB6E-4CD5-9E1B-5086FB362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5085"/>
            <a:ext cx="10515600" cy="534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60A4-7C42-4C97-B9D5-C08514B05998}" type="datetimeFigureOut">
              <a:rPr lang="en-US" smtClean="0"/>
              <a:t>7/31/2021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CCA3F-C6D6-4E57-BF5A-9BFF93475E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1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17" rtl="0" eaLnBrk="1" latinLnBrk="0" hangingPunct="1">
        <a:lnSpc>
          <a:spcPct val="90000"/>
        </a:lnSpc>
        <a:spcBef>
          <a:spcPct val="0"/>
        </a:spcBef>
        <a:buNone/>
        <a:defRPr sz="2902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3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1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1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39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48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7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5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4" indent="-228604" algn="l" defTabSz="9144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7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6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5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4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2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1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9" algn="l" defTabSz="9144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0381-51A6-4C07-8276-0DB7548E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41" y="1076166"/>
            <a:ext cx="14262096" cy="1412425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DATA SCIENCE PRODEGREE PROJECT </a:t>
            </a:r>
            <a:br>
              <a:rPr lang="en-US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</a:br>
            <a:br>
              <a:rPr lang="en-US" dirty="0">
                <a:solidFill>
                  <a:srgbClr val="7030A0"/>
                </a:solidFill>
                <a:latin typeface="+mn-lt"/>
                <a:cs typeface="Times New Roman" panose="02020603050405020304" pitchFamily="18" charset="0"/>
              </a:rPr>
            </a:br>
            <a:endParaRPr lang="en-US" dirty="0">
              <a:solidFill>
                <a:srgbClr val="7030A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A973E-D5C3-4A52-AFEA-256EC0DF6A0C}"/>
              </a:ext>
            </a:extLst>
          </p:cNvPr>
          <p:cNvSpPr txBox="1"/>
          <p:nvPr/>
        </p:nvSpPr>
        <p:spPr>
          <a:xfrm>
            <a:off x="284140" y="4579255"/>
            <a:ext cx="3257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Analysts: Group 3 </a:t>
            </a:r>
            <a:r>
              <a:rPr lang="en-US" sz="1000" b="1" dirty="0">
                <a:solidFill>
                  <a:schemeClr val="bg1"/>
                </a:solidFill>
                <a:latin typeface="+mj-lt"/>
              </a:rPr>
              <a:t>(A-Z</a:t>
            </a:r>
            <a:r>
              <a:rPr lang="en-US" sz="1100" b="1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Mahesh MS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Neha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Bedi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Nitish Rai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Praveen Kumar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Priyadarshini Rai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7D590-1F29-4F18-B179-9CD70B347ECB}"/>
              </a:ext>
            </a:extLst>
          </p:cNvPr>
          <p:cNvSpPr txBox="1"/>
          <p:nvPr/>
        </p:nvSpPr>
        <p:spPr>
          <a:xfrm>
            <a:off x="284141" y="2297721"/>
            <a:ext cx="623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WIN Prediction Analytics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807EB-A025-4735-93E0-9060293D05E8}"/>
              </a:ext>
            </a:extLst>
          </p:cNvPr>
          <p:cNvSpPr txBox="1"/>
          <p:nvPr/>
        </p:nvSpPr>
        <p:spPr>
          <a:xfrm>
            <a:off x="284140" y="3877573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31 July 2021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F7378-6973-4E24-B1D2-651D995AA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1" y="87982"/>
            <a:ext cx="981982" cy="872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E35EEE-1B50-4D51-AF78-274EF2E9F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734" y="133893"/>
            <a:ext cx="1762125" cy="7810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C6363C-C203-4453-AB75-3DAC3C06A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57" y="3341870"/>
            <a:ext cx="5271543" cy="35161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11AA89-7576-4088-A573-E4F51F328899}"/>
              </a:ext>
            </a:extLst>
          </p:cNvPr>
          <p:cNvSpPr txBox="1"/>
          <p:nvPr/>
        </p:nvSpPr>
        <p:spPr>
          <a:xfrm>
            <a:off x="284140" y="3175891"/>
            <a:ext cx="241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DSP 05 – Group 3</a:t>
            </a:r>
          </a:p>
        </p:txBody>
      </p:sp>
    </p:spTree>
    <p:extLst>
      <p:ext uri="{BB962C8B-B14F-4D97-AF65-F5344CB8AC3E}">
        <p14:creationId xmlns:p14="http://schemas.microsoft.com/office/powerpoint/2010/main" val="236016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4606-1822-472C-8CC6-B0C2A228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442514"/>
            <a:ext cx="10515600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Selection using Chi-Square test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82400A9-6148-4D76-ABA2-0B5E0850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82723"/>
              </p:ext>
            </p:extLst>
          </p:nvPr>
        </p:nvGraphicFramePr>
        <p:xfrm>
          <a:off x="368298" y="1554481"/>
          <a:ext cx="462280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955">
                  <a:extLst>
                    <a:ext uri="{9D8B030D-6E8A-4147-A177-3AD203B41FA5}">
                      <a16:colId xmlns:a16="http://schemas.microsoft.com/office/drawing/2014/main" val="112849082"/>
                    </a:ext>
                  </a:extLst>
                </a:gridCol>
                <a:gridCol w="1844846">
                  <a:extLst>
                    <a:ext uri="{9D8B030D-6E8A-4147-A177-3AD203B41FA5}">
                      <a16:colId xmlns:a16="http://schemas.microsoft.com/office/drawing/2014/main" val="606757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Variables</a:t>
                      </a:r>
                    </a:p>
                  </a:txBody>
                  <a:tcPr>
                    <a:solidFill>
                      <a:srgbClr val="9F5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 values</a:t>
                      </a:r>
                    </a:p>
                  </a:txBody>
                  <a:tcPr>
                    <a:solidFill>
                      <a:srgbClr val="9F5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35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Solution Type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8.84E-272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3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Client Category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1.86E-65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5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VP Name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5.42E-21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09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Location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4.73E-12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167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Sector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4.28E-10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86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VP Name and Manager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7.81E-02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53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Manager Name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1.67E-01</a:t>
                      </a:r>
                    </a:p>
                  </a:txBody>
                  <a:tcPr marL="9525" marR="9525" marT="9525" marB="0" anchor="ctr">
                    <a:solidFill>
                      <a:srgbClr val="9F5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499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E43189B-E3C6-4672-9F90-2C863DEECC6A}"/>
              </a:ext>
            </a:extLst>
          </p:cNvPr>
          <p:cNvSpPr txBox="1"/>
          <p:nvPr/>
        </p:nvSpPr>
        <p:spPr>
          <a:xfrm>
            <a:off x="368299" y="4917441"/>
            <a:ext cx="7429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Inference:</a:t>
            </a:r>
          </a:p>
          <a:p>
            <a:r>
              <a:rPr lang="en-US" dirty="0"/>
              <a:t>The adjacent table shows the impact of each variable on the deal status. smaller the p-value, the stronger the variable. </a:t>
            </a:r>
          </a:p>
        </p:txBody>
      </p:sp>
    </p:spTree>
    <p:extLst>
      <p:ext uri="{BB962C8B-B14F-4D97-AF65-F5344CB8AC3E}">
        <p14:creationId xmlns:p14="http://schemas.microsoft.com/office/powerpoint/2010/main" val="120107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E543-5274-4F42-B5ED-DDF9A031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1" y="4028622"/>
            <a:ext cx="10515600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Predictive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063C5-1822-45F3-9408-E63892B4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7332"/>
            <a:ext cx="2730500" cy="3640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809D5-90B1-4816-BB48-2F404EDFB129}"/>
              </a:ext>
            </a:extLst>
          </p:cNvPr>
          <p:cNvSpPr txBox="1"/>
          <p:nvPr/>
        </p:nvSpPr>
        <p:spPr>
          <a:xfrm>
            <a:off x="2917371" y="4789714"/>
            <a:ext cx="8810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 is to </a:t>
            </a:r>
            <a:r>
              <a:rPr lang="en-US" sz="1800" b="0" i="0" u="none" strike="noStrike" baseline="0" dirty="0">
                <a:solidFill>
                  <a:schemeClr val="bg1"/>
                </a:solidFill>
              </a:rPr>
              <a:t>Build a ML model to predict the probability of win/loss for bidding activities for a potential client.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0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4D8F75-51FC-4204-BF80-F1266726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6185"/>
            <a:ext cx="10515600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 algorithms used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DF807-C097-41AB-873F-7D34CB145192}"/>
              </a:ext>
            </a:extLst>
          </p:cNvPr>
          <p:cNvGrpSpPr/>
          <p:nvPr/>
        </p:nvGrpSpPr>
        <p:grpSpPr>
          <a:xfrm>
            <a:off x="425039" y="2933948"/>
            <a:ext cx="4764391" cy="1286170"/>
            <a:chOff x="703738" y="1234780"/>
            <a:chExt cx="4764391" cy="1286170"/>
          </a:xfrm>
        </p:grpSpPr>
        <p:sp>
          <p:nvSpPr>
            <p:cNvPr id="8" name="Rectangle: Rounded Corners 5">
              <a:extLst>
                <a:ext uri="{FF2B5EF4-FFF2-40B4-BE49-F238E27FC236}">
                  <a16:creationId xmlns:a16="http://schemas.microsoft.com/office/drawing/2014/main" id="{BBD1778C-86E7-4DD1-BE98-B7FD38211EDE}"/>
                </a:ext>
              </a:extLst>
            </p:cNvPr>
            <p:cNvSpPr/>
            <p:nvPr/>
          </p:nvSpPr>
          <p:spPr>
            <a:xfrm>
              <a:off x="703738" y="1234780"/>
              <a:ext cx="4427062" cy="1286170"/>
            </a:xfrm>
            <a:prstGeom prst="roundRect">
              <a:avLst>
                <a:gd name="adj" fmla="val 130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61">
              <a:extLst>
                <a:ext uri="{FF2B5EF4-FFF2-40B4-BE49-F238E27FC236}">
                  <a16:creationId xmlns:a16="http://schemas.microsoft.com/office/drawing/2014/main" id="{51669D89-48CE-4493-B6B2-30D12E7F5E3D}"/>
                </a:ext>
              </a:extLst>
            </p:cNvPr>
            <p:cNvSpPr/>
            <p:nvPr/>
          </p:nvSpPr>
          <p:spPr>
            <a:xfrm>
              <a:off x="703738" y="1234780"/>
              <a:ext cx="1257544" cy="1286170"/>
            </a:xfrm>
            <a:custGeom>
              <a:avLst/>
              <a:gdLst>
                <a:gd name="connsiteX0" fmla="*/ 167549 w 1257544"/>
                <a:gd name="connsiteY0" fmla="*/ 0 h 1286170"/>
                <a:gd name="connsiteX1" fmla="*/ 882895 w 1257544"/>
                <a:gd name="connsiteY1" fmla="*/ 0 h 1286170"/>
                <a:gd name="connsiteX2" fmla="*/ 882895 w 1257544"/>
                <a:gd name="connsiteY2" fmla="*/ 482637 h 1286170"/>
                <a:gd name="connsiteX3" fmla="*/ 1068441 w 1257544"/>
                <a:gd name="connsiteY3" fmla="*/ 462819 h 1286170"/>
                <a:gd name="connsiteX4" fmla="*/ 1076427 w 1257544"/>
                <a:gd name="connsiteY4" fmla="*/ 459415 h 1286170"/>
                <a:gd name="connsiteX5" fmla="*/ 1097485 w 1257544"/>
                <a:gd name="connsiteY5" fmla="*/ 449731 h 1286170"/>
                <a:gd name="connsiteX6" fmla="*/ 1102803 w 1257544"/>
                <a:gd name="connsiteY6" fmla="*/ 448937 h 1286170"/>
                <a:gd name="connsiteX7" fmla="*/ 1114828 w 1257544"/>
                <a:gd name="connsiteY7" fmla="*/ 446477 h 1286170"/>
                <a:gd name="connsiteX8" fmla="*/ 1119427 w 1257544"/>
                <a:gd name="connsiteY8" fmla="*/ 446454 h 1286170"/>
                <a:gd name="connsiteX9" fmla="*/ 1124332 w 1257544"/>
                <a:gd name="connsiteY9" fmla="*/ 445721 h 1286170"/>
                <a:gd name="connsiteX10" fmla="*/ 1128910 w 1257544"/>
                <a:gd name="connsiteY10" fmla="*/ 446405 h 1286170"/>
                <a:gd name="connsiteX11" fmla="*/ 1130290 w 1257544"/>
                <a:gd name="connsiteY11" fmla="*/ 446398 h 1286170"/>
                <a:gd name="connsiteX12" fmla="*/ 1133194 w 1257544"/>
                <a:gd name="connsiteY12" fmla="*/ 447045 h 1286170"/>
                <a:gd name="connsiteX13" fmla="*/ 1151179 w 1257544"/>
                <a:gd name="connsiteY13" fmla="*/ 449731 h 1286170"/>
                <a:gd name="connsiteX14" fmla="*/ 1257544 w 1257544"/>
                <a:gd name="connsiteY14" fmla="*/ 643086 h 1286170"/>
                <a:gd name="connsiteX15" fmla="*/ 1151179 w 1257544"/>
                <a:gd name="connsiteY15" fmla="*/ 836440 h 1286170"/>
                <a:gd name="connsiteX16" fmla="*/ 1132154 w 1257544"/>
                <a:gd name="connsiteY16" fmla="*/ 839282 h 1286170"/>
                <a:gd name="connsiteX17" fmla="*/ 1130290 w 1257544"/>
                <a:gd name="connsiteY17" fmla="*/ 839773 h 1286170"/>
                <a:gd name="connsiteX18" fmla="*/ 1129097 w 1257544"/>
                <a:gd name="connsiteY18" fmla="*/ 839738 h 1286170"/>
                <a:gd name="connsiteX19" fmla="*/ 1124332 w 1257544"/>
                <a:gd name="connsiteY19" fmla="*/ 840450 h 1286170"/>
                <a:gd name="connsiteX20" fmla="*/ 1117241 w 1257544"/>
                <a:gd name="connsiteY20" fmla="*/ 839391 h 1286170"/>
                <a:gd name="connsiteX21" fmla="*/ 1111259 w 1257544"/>
                <a:gd name="connsiteY21" fmla="*/ 839216 h 1286170"/>
                <a:gd name="connsiteX22" fmla="*/ 1104978 w 1257544"/>
                <a:gd name="connsiteY22" fmla="*/ 837559 h 1286170"/>
                <a:gd name="connsiteX23" fmla="*/ 1097485 w 1257544"/>
                <a:gd name="connsiteY23" fmla="*/ 836440 h 1286170"/>
                <a:gd name="connsiteX24" fmla="*/ 1093119 w 1257544"/>
                <a:gd name="connsiteY24" fmla="*/ 834433 h 1286170"/>
                <a:gd name="connsiteX25" fmla="*/ 1092229 w 1257544"/>
                <a:gd name="connsiteY25" fmla="*/ 834198 h 1286170"/>
                <a:gd name="connsiteX26" fmla="*/ 882895 w 1257544"/>
                <a:gd name="connsiteY26" fmla="*/ 803534 h 1286170"/>
                <a:gd name="connsiteX27" fmla="*/ 882895 w 1257544"/>
                <a:gd name="connsiteY27" fmla="*/ 1286170 h 1286170"/>
                <a:gd name="connsiteX28" fmla="*/ 167549 w 1257544"/>
                <a:gd name="connsiteY28" fmla="*/ 1286170 h 1286170"/>
                <a:gd name="connsiteX29" fmla="*/ 0 w 1257544"/>
                <a:gd name="connsiteY29" fmla="*/ 1118621 h 1286170"/>
                <a:gd name="connsiteX30" fmla="*/ 0 w 1257544"/>
                <a:gd name="connsiteY30" fmla="*/ 167549 h 1286170"/>
                <a:gd name="connsiteX31" fmla="*/ 167549 w 1257544"/>
                <a:gd name="connsiteY31" fmla="*/ 0 h 128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7544" h="1286170">
                  <a:moveTo>
                    <a:pt x="167549" y="0"/>
                  </a:moveTo>
                  <a:lnTo>
                    <a:pt x="882895" y="0"/>
                  </a:lnTo>
                  <a:lnTo>
                    <a:pt x="882895" y="482637"/>
                  </a:lnTo>
                  <a:cubicBezTo>
                    <a:pt x="944744" y="559948"/>
                    <a:pt x="1006592" y="495925"/>
                    <a:pt x="1068441" y="462819"/>
                  </a:cubicBezTo>
                  <a:lnTo>
                    <a:pt x="1076427" y="459415"/>
                  </a:lnTo>
                  <a:lnTo>
                    <a:pt x="1097485" y="449731"/>
                  </a:lnTo>
                  <a:lnTo>
                    <a:pt x="1102803" y="448937"/>
                  </a:lnTo>
                  <a:lnTo>
                    <a:pt x="1114828" y="446477"/>
                  </a:lnTo>
                  <a:lnTo>
                    <a:pt x="1119427" y="446454"/>
                  </a:lnTo>
                  <a:lnTo>
                    <a:pt x="1124332" y="445721"/>
                  </a:lnTo>
                  <a:lnTo>
                    <a:pt x="1128910" y="446405"/>
                  </a:lnTo>
                  <a:lnTo>
                    <a:pt x="1130290" y="446398"/>
                  </a:lnTo>
                  <a:lnTo>
                    <a:pt x="1133194" y="447045"/>
                  </a:lnTo>
                  <a:lnTo>
                    <a:pt x="1151179" y="449731"/>
                  </a:lnTo>
                  <a:cubicBezTo>
                    <a:pt x="1211881" y="468134"/>
                    <a:pt x="1257544" y="547710"/>
                    <a:pt x="1257544" y="643086"/>
                  </a:cubicBezTo>
                  <a:cubicBezTo>
                    <a:pt x="1257544" y="738462"/>
                    <a:pt x="1211881" y="818037"/>
                    <a:pt x="1151179" y="836440"/>
                  </a:cubicBezTo>
                  <a:lnTo>
                    <a:pt x="1132154" y="839282"/>
                  </a:lnTo>
                  <a:lnTo>
                    <a:pt x="1130290" y="839773"/>
                  </a:lnTo>
                  <a:lnTo>
                    <a:pt x="1129097" y="839738"/>
                  </a:lnTo>
                  <a:lnTo>
                    <a:pt x="1124332" y="840450"/>
                  </a:lnTo>
                  <a:lnTo>
                    <a:pt x="1117241" y="839391"/>
                  </a:lnTo>
                  <a:lnTo>
                    <a:pt x="1111259" y="839216"/>
                  </a:lnTo>
                  <a:lnTo>
                    <a:pt x="1104978" y="837559"/>
                  </a:lnTo>
                  <a:lnTo>
                    <a:pt x="1097485" y="836440"/>
                  </a:lnTo>
                  <a:lnTo>
                    <a:pt x="1093119" y="834433"/>
                  </a:lnTo>
                  <a:lnTo>
                    <a:pt x="1092229" y="834198"/>
                  </a:lnTo>
                  <a:cubicBezTo>
                    <a:pt x="1022451" y="808985"/>
                    <a:pt x="952673" y="716311"/>
                    <a:pt x="882895" y="803534"/>
                  </a:cubicBezTo>
                  <a:lnTo>
                    <a:pt x="882895" y="1286170"/>
                  </a:lnTo>
                  <a:lnTo>
                    <a:pt x="167549" y="1286170"/>
                  </a:lnTo>
                  <a:cubicBezTo>
                    <a:pt x="75014" y="1286170"/>
                    <a:pt x="0" y="1211156"/>
                    <a:pt x="0" y="1118621"/>
                  </a:cubicBezTo>
                  <a:lnTo>
                    <a:pt x="0" y="167549"/>
                  </a:lnTo>
                  <a:cubicBezTo>
                    <a:pt x="0" y="75014"/>
                    <a:pt x="75014" y="0"/>
                    <a:pt x="16754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6CBF47-3FA3-44CF-9BB9-51C9D722DCF5}"/>
                </a:ext>
              </a:extLst>
            </p:cNvPr>
            <p:cNvSpPr txBox="1"/>
            <p:nvPr/>
          </p:nvSpPr>
          <p:spPr>
            <a:xfrm>
              <a:off x="852355" y="1508533"/>
              <a:ext cx="615553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85B7B7-28A3-46DE-AC78-A5EBF88AAB97}"/>
                </a:ext>
              </a:extLst>
            </p:cNvPr>
            <p:cNvSpPr/>
            <p:nvPr/>
          </p:nvSpPr>
          <p:spPr>
            <a:xfrm>
              <a:off x="2030054" y="1737986"/>
              <a:ext cx="3438075" cy="27975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45720" rtlCol="0" anchor="t">
              <a:sp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</a:pPr>
              <a:r>
                <a:rPr lang="en-US" sz="1200" b="1" dirty="0">
                  <a:solidFill>
                    <a:schemeClr val="tx2"/>
                  </a:solidFill>
                </a:rPr>
                <a:t>Logistic Regression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7B198F-AFC8-4086-B0A6-4805DFDE51F1}"/>
              </a:ext>
            </a:extLst>
          </p:cNvPr>
          <p:cNvGrpSpPr/>
          <p:nvPr/>
        </p:nvGrpSpPr>
        <p:grpSpPr>
          <a:xfrm>
            <a:off x="425039" y="4348411"/>
            <a:ext cx="4690436" cy="1286170"/>
            <a:chOff x="703738" y="2649243"/>
            <a:chExt cx="4690436" cy="1286170"/>
          </a:xfrm>
        </p:grpSpPr>
        <p:sp>
          <p:nvSpPr>
            <p:cNvPr id="18" name="Rectangle: Rounded Corners 12">
              <a:extLst>
                <a:ext uri="{FF2B5EF4-FFF2-40B4-BE49-F238E27FC236}">
                  <a16:creationId xmlns:a16="http://schemas.microsoft.com/office/drawing/2014/main" id="{1D504BA5-DBFD-4D3D-8E37-1D9475691140}"/>
                </a:ext>
              </a:extLst>
            </p:cNvPr>
            <p:cNvSpPr/>
            <p:nvPr/>
          </p:nvSpPr>
          <p:spPr>
            <a:xfrm>
              <a:off x="703738" y="2649243"/>
              <a:ext cx="4427062" cy="1286170"/>
            </a:xfrm>
            <a:prstGeom prst="roundRect">
              <a:avLst>
                <a:gd name="adj" fmla="val 130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62">
              <a:extLst>
                <a:ext uri="{FF2B5EF4-FFF2-40B4-BE49-F238E27FC236}">
                  <a16:creationId xmlns:a16="http://schemas.microsoft.com/office/drawing/2014/main" id="{4940978D-6FC2-4FA3-9F2F-55B2B3056ADD}"/>
                </a:ext>
              </a:extLst>
            </p:cNvPr>
            <p:cNvSpPr/>
            <p:nvPr/>
          </p:nvSpPr>
          <p:spPr>
            <a:xfrm>
              <a:off x="703738" y="2649243"/>
              <a:ext cx="1257544" cy="1286170"/>
            </a:xfrm>
            <a:custGeom>
              <a:avLst/>
              <a:gdLst>
                <a:gd name="connsiteX0" fmla="*/ 167549 w 1257544"/>
                <a:gd name="connsiteY0" fmla="*/ 0 h 1286170"/>
                <a:gd name="connsiteX1" fmla="*/ 882895 w 1257544"/>
                <a:gd name="connsiteY1" fmla="*/ 0 h 1286170"/>
                <a:gd name="connsiteX2" fmla="*/ 882895 w 1257544"/>
                <a:gd name="connsiteY2" fmla="*/ 482637 h 1286170"/>
                <a:gd name="connsiteX3" fmla="*/ 1068441 w 1257544"/>
                <a:gd name="connsiteY3" fmla="*/ 462819 h 1286170"/>
                <a:gd name="connsiteX4" fmla="*/ 1076427 w 1257544"/>
                <a:gd name="connsiteY4" fmla="*/ 459415 h 1286170"/>
                <a:gd name="connsiteX5" fmla="*/ 1097485 w 1257544"/>
                <a:gd name="connsiteY5" fmla="*/ 449731 h 1286170"/>
                <a:gd name="connsiteX6" fmla="*/ 1102803 w 1257544"/>
                <a:gd name="connsiteY6" fmla="*/ 448937 h 1286170"/>
                <a:gd name="connsiteX7" fmla="*/ 1114828 w 1257544"/>
                <a:gd name="connsiteY7" fmla="*/ 446477 h 1286170"/>
                <a:gd name="connsiteX8" fmla="*/ 1119427 w 1257544"/>
                <a:gd name="connsiteY8" fmla="*/ 446454 h 1286170"/>
                <a:gd name="connsiteX9" fmla="*/ 1124332 w 1257544"/>
                <a:gd name="connsiteY9" fmla="*/ 445721 h 1286170"/>
                <a:gd name="connsiteX10" fmla="*/ 1128910 w 1257544"/>
                <a:gd name="connsiteY10" fmla="*/ 446405 h 1286170"/>
                <a:gd name="connsiteX11" fmla="*/ 1130290 w 1257544"/>
                <a:gd name="connsiteY11" fmla="*/ 446398 h 1286170"/>
                <a:gd name="connsiteX12" fmla="*/ 1133194 w 1257544"/>
                <a:gd name="connsiteY12" fmla="*/ 447045 h 1286170"/>
                <a:gd name="connsiteX13" fmla="*/ 1151179 w 1257544"/>
                <a:gd name="connsiteY13" fmla="*/ 449731 h 1286170"/>
                <a:gd name="connsiteX14" fmla="*/ 1257544 w 1257544"/>
                <a:gd name="connsiteY14" fmla="*/ 643086 h 1286170"/>
                <a:gd name="connsiteX15" fmla="*/ 1151179 w 1257544"/>
                <a:gd name="connsiteY15" fmla="*/ 836440 h 1286170"/>
                <a:gd name="connsiteX16" fmla="*/ 1132154 w 1257544"/>
                <a:gd name="connsiteY16" fmla="*/ 839282 h 1286170"/>
                <a:gd name="connsiteX17" fmla="*/ 1130290 w 1257544"/>
                <a:gd name="connsiteY17" fmla="*/ 839773 h 1286170"/>
                <a:gd name="connsiteX18" fmla="*/ 1129097 w 1257544"/>
                <a:gd name="connsiteY18" fmla="*/ 839738 h 1286170"/>
                <a:gd name="connsiteX19" fmla="*/ 1124332 w 1257544"/>
                <a:gd name="connsiteY19" fmla="*/ 840450 h 1286170"/>
                <a:gd name="connsiteX20" fmla="*/ 1117241 w 1257544"/>
                <a:gd name="connsiteY20" fmla="*/ 839391 h 1286170"/>
                <a:gd name="connsiteX21" fmla="*/ 1111259 w 1257544"/>
                <a:gd name="connsiteY21" fmla="*/ 839216 h 1286170"/>
                <a:gd name="connsiteX22" fmla="*/ 1104978 w 1257544"/>
                <a:gd name="connsiteY22" fmla="*/ 837559 h 1286170"/>
                <a:gd name="connsiteX23" fmla="*/ 1097485 w 1257544"/>
                <a:gd name="connsiteY23" fmla="*/ 836440 h 1286170"/>
                <a:gd name="connsiteX24" fmla="*/ 1093119 w 1257544"/>
                <a:gd name="connsiteY24" fmla="*/ 834433 h 1286170"/>
                <a:gd name="connsiteX25" fmla="*/ 1092229 w 1257544"/>
                <a:gd name="connsiteY25" fmla="*/ 834198 h 1286170"/>
                <a:gd name="connsiteX26" fmla="*/ 882895 w 1257544"/>
                <a:gd name="connsiteY26" fmla="*/ 803534 h 1286170"/>
                <a:gd name="connsiteX27" fmla="*/ 882895 w 1257544"/>
                <a:gd name="connsiteY27" fmla="*/ 1286170 h 1286170"/>
                <a:gd name="connsiteX28" fmla="*/ 167549 w 1257544"/>
                <a:gd name="connsiteY28" fmla="*/ 1286170 h 1286170"/>
                <a:gd name="connsiteX29" fmla="*/ 0 w 1257544"/>
                <a:gd name="connsiteY29" fmla="*/ 1118621 h 1286170"/>
                <a:gd name="connsiteX30" fmla="*/ 0 w 1257544"/>
                <a:gd name="connsiteY30" fmla="*/ 167549 h 1286170"/>
                <a:gd name="connsiteX31" fmla="*/ 167549 w 1257544"/>
                <a:gd name="connsiteY31" fmla="*/ 0 h 128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7544" h="1286170">
                  <a:moveTo>
                    <a:pt x="167549" y="0"/>
                  </a:moveTo>
                  <a:lnTo>
                    <a:pt x="882895" y="0"/>
                  </a:lnTo>
                  <a:lnTo>
                    <a:pt x="882895" y="482637"/>
                  </a:lnTo>
                  <a:cubicBezTo>
                    <a:pt x="944744" y="559948"/>
                    <a:pt x="1006592" y="495925"/>
                    <a:pt x="1068441" y="462819"/>
                  </a:cubicBezTo>
                  <a:lnTo>
                    <a:pt x="1076427" y="459415"/>
                  </a:lnTo>
                  <a:lnTo>
                    <a:pt x="1097485" y="449731"/>
                  </a:lnTo>
                  <a:lnTo>
                    <a:pt x="1102803" y="448937"/>
                  </a:lnTo>
                  <a:lnTo>
                    <a:pt x="1114828" y="446477"/>
                  </a:lnTo>
                  <a:lnTo>
                    <a:pt x="1119427" y="446454"/>
                  </a:lnTo>
                  <a:lnTo>
                    <a:pt x="1124332" y="445721"/>
                  </a:lnTo>
                  <a:lnTo>
                    <a:pt x="1128910" y="446405"/>
                  </a:lnTo>
                  <a:lnTo>
                    <a:pt x="1130290" y="446398"/>
                  </a:lnTo>
                  <a:lnTo>
                    <a:pt x="1133194" y="447045"/>
                  </a:lnTo>
                  <a:lnTo>
                    <a:pt x="1151179" y="449731"/>
                  </a:lnTo>
                  <a:cubicBezTo>
                    <a:pt x="1211881" y="468134"/>
                    <a:pt x="1257544" y="547710"/>
                    <a:pt x="1257544" y="643086"/>
                  </a:cubicBezTo>
                  <a:cubicBezTo>
                    <a:pt x="1257544" y="738462"/>
                    <a:pt x="1211881" y="818037"/>
                    <a:pt x="1151179" y="836440"/>
                  </a:cubicBezTo>
                  <a:lnTo>
                    <a:pt x="1132154" y="839282"/>
                  </a:lnTo>
                  <a:lnTo>
                    <a:pt x="1130290" y="839773"/>
                  </a:lnTo>
                  <a:lnTo>
                    <a:pt x="1129097" y="839738"/>
                  </a:lnTo>
                  <a:lnTo>
                    <a:pt x="1124332" y="840450"/>
                  </a:lnTo>
                  <a:lnTo>
                    <a:pt x="1117241" y="839391"/>
                  </a:lnTo>
                  <a:lnTo>
                    <a:pt x="1111259" y="839216"/>
                  </a:lnTo>
                  <a:lnTo>
                    <a:pt x="1104978" y="837559"/>
                  </a:lnTo>
                  <a:lnTo>
                    <a:pt x="1097485" y="836440"/>
                  </a:lnTo>
                  <a:lnTo>
                    <a:pt x="1093119" y="834433"/>
                  </a:lnTo>
                  <a:lnTo>
                    <a:pt x="1092229" y="834198"/>
                  </a:lnTo>
                  <a:cubicBezTo>
                    <a:pt x="1022451" y="808985"/>
                    <a:pt x="952673" y="716311"/>
                    <a:pt x="882895" y="803534"/>
                  </a:cubicBezTo>
                  <a:lnTo>
                    <a:pt x="882895" y="1286170"/>
                  </a:lnTo>
                  <a:lnTo>
                    <a:pt x="167549" y="1286170"/>
                  </a:lnTo>
                  <a:cubicBezTo>
                    <a:pt x="75014" y="1286170"/>
                    <a:pt x="0" y="1211156"/>
                    <a:pt x="0" y="1118621"/>
                  </a:cubicBezTo>
                  <a:lnTo>
                    <a:pt x="0" y="167549"/>
                  </a:lnTo>
                  <a:cubicBezTo>
                    <a:pt x="0" y="75014"/>
                    <a:pt x="75014" y="0"/>
                    <a:pt x="167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5FBD6C-07F0-4934-946F-5366E5C21478}"/>
                </a:ext>
              </a:extLst>
            </p:cNvPr>
            <p:cNvSpPr txBox="1"/>
            <p:nvPr/>
          </p:nvSpPr>
          <p:spPr>
            <a:xfrm>
              <a:off x="852355" y="2922996"/>
              <a:ext cx="615553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245828-906B-41CC-9303-40677E15FDE4}"/>
                </a:ext>
              </a:extLst>
            </p:cNvPr>
            <p:cNvSpPr/>
            <p:nvPr/>
          </p:nvSpPr>
          <p:spPr>
            <a:xfrm>
              <a:off x="1956099" y="3152449"/>
              <a:ext cx="3438075" cy="569836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45720" rtlCol="0" anchor="t">
              <a:sp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</a:pPr>
              <a:r>
                <a:rPr lang="en-US" sz="1200" b="1" dirty="0">
                  <a:solidFill>
                    <a:schemeClr val="accent1"/>
                  </a:solidFill>
                </a:rPr>
                <a:t>K nearest neighbor</a:t>
              </a:r>
            </a:p>
            <a:p>
              <a:pPr marL="342900">
                <a:lnSpc>
                  <a:spcPct val="110000"/>
                </a:lnSpc>
                <a:spcBef>
                  <a:spcPts val="800"/>
                </a:spcBef>
              </a:pP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C5275C-AA6F-4CAE-BF85-43FD8F130FF4}"/>
              </a:ext>
            </a:extLst>
          </p:cNvPr>
          <p:cNvGrpSpPr/>
          <p:nvPr/>
        </p:nvGrpSpPr>
        <p:grpSpPr>
          <a:xfrm>
            <a:off x="5342969" y="2959221"/>
            <a:ext cx="4844236" cy="1286170"/>
            <a:chOff x="703738" y="4063706"/>
            <a:chExt cx="4844236" cy="1286170"/>
          </a:xfrm>
        </p:grpSpPr>
        <p:sp>
          <p:nvSpPr>
            <p:cNvPr id="28" name="Rectangle: Rounded Corners 14">
              <a:extLst>
                <a:ext uri="{FF2B5EF4-FFF2-40B4-BE49-F238E27FC236}">
                  <a16:creationId xmlns:a16="http://schemas.microsoft.com/office/drawing/2014/main" id="{D1373D42-A4A3-4C45-AA17-082C07390C3A}"/>
                </a:ext>
              </a:extLst>
            </p:cNvPr>
            <p:cNvSpPr/>
            <p:nvPr/>
          </p:nvSpPr>
          <p:spPr>
            <a:xfrm>
              <a:off x="703738" y="4063706"/>
              <a:ext cx="4427062" cy="1286170"/>
            </a:xfrm>
            <a:prstGeom prst="roundRect">
              <a:avLst>
                <a:gd name="adj" fmla="val 130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63">
              <a:extLst>
                <a:ext uri="{FF2B5EF4-FFF2-40B4-BE49-F238E27FC236}">
                  <a16:creationId xmlns:a16="http://schemas.microsoft.com/office/drawing/2014/main" id="{DB80B474-3EF6-4A8E-B30A-2C124AAC7AA2}"/>
                </a:ext>
              </a:extLst>
            </p:cNvPr>
            <p:cNvSpPr/>
            <p:nvPr/>
          </p:nvSpPr>
          <p:spPr>
            <a:xfrm>
              <a:off x="703738" y="4063706"/>
              <a:ext cx="1257544" cy="1286170"/>
            </a:xfrm>
            <a:custGeom>
              <a:avLst/>
              <a:gdLst>
                <a:gd name="connsiteX0" fmla="*/ 167549 w 1257544"/>
                <a:gd name="connsiteY0" fmla="*/ 0 h 1286170"/>
                <a:gd name="connsiteX1" fmla="*/ 882895 w 1257544"/>
                <a:gd name="connsiteY1" fmla="*/ 0 h 1286170"/>
                <a:gd name="connsiteX2" fmla="*/ 882895 w 1257544"/>
                <a:gd name="connsiteY2" fmla="*/ 482637 h 1286170"/>
                <a:gd name="connsiteX3" fmla="*/ 1068441 w 1257544"/>
                <a:gd name="connsiteY3" fmla="*/ 462819 h 1286170"/>
                <a:gd name="connsiteX4" fmla="*/ 1076427 w 1257544"/>
                <a:gd name="connsiteY4" fmla="*/ 459415 h 1286170"/>
                <a:gd name="connsiteX5" fmla="*/ 1097485 w 1257544"/>
                <a:gd name="connsiteY5" fmla="*/ 449731 h 1286170"/>
                <a:gd name="connsiteX6" fmla="*/ 1102803 w 1257544"/>
                <a:gd name="connsiteY6" fmla="*/ 448937 h 1286170"/>
                <a:gd name="connsiteX7" fmla="*/ 1114828 w 1257544"/>
                <a:gd name="connsiteY7" fmla="*/ 446477 h 1286170"/>
                <a:gd name="connsiteX8" fmla="*/ 1119427 w 1257544"/>
                <a:gd name="connsiteY8" fmla="*/ 446454 h 1286170"/>
                <a:gd name="connsiteX9" fmla="*/ 1124332 w 1257544"/>
                <a:gd name="connsiteY9" fmla="*/ 445721 h 1286170"/>
                <a:gd name="connsiteX10" fmla="*/ 1128910 w 1257544"/>
                <a:gd name="connsiteY10" fmla="*/ 446405 h 1286170"/>
                <a:gd name="connsiteX11" fmla="*/ 1130290 w 1257544"/>
                <a:gd name="connsiteY11" fmla="*/ 446398 h 1286170"/>
                <a:gd name="connsiteX12" fmla="*/ 1133194 w 1257544"/>
                <a:gd name="connsiteY12" fmla="*/ 447045 h 1286170"/>
                <a:gd name="connsiteX13" fmla="*/ 1151179 w 1257544"/>
                <a:gd name="connsiteY13" fmla="*/ 449731 h 1286170"/>
                <a:gd name="connsiteX14" fmla="*/ 1257544 w 1257544"/>
                <a:gd name="connsiteY14" fmla="*/ 643086 h 1286170"/>
                <a:gd name="connsiteX15" fmla="*/ 1151179 w 1257544"/>
                <a:gd name="connsiteY15" fmla="*/ 836440 h 1286170"/>
                <a:gd name="connsiteX16" fmla="*/ 1132154 w 1257544"/>
                <a:gd name="connsiteY16" fmla="*/ 839282 h 1286170"/>
                <a:gd name="connsiteX17" fmla="*/ 1130290 w 1257544"/>
                <a:gd name="connsiteY17" fmla="*/ 839773 h 1286170"/>
                <a:gd name="connsiteX18" fmla="*/ 1129097 w 1257544"/>
                <a:gd name="connsiteY18" fmla="*/ 839738 h 1286170"/>
                <a:gd name="connsiteX19" fmla="*/ 1124332 w 1257544"/>
                <a:gd name="connsiteY19" fmla="*/ 840450 h 1286170"/>
                <a:gd name="connsiteX20" fmla="*/ 1117241 w 1257544"/>
                <a:gd name="connsiteY20" fmla="*/ 839391 h 1286170"/>
                <a:gd name="connsiteX21" fmla="*/ 1111259 w 1257544"/>
                <a:gd name="connsiteY21" fmla="*/ 839216 h 1286170"/>
                <a:gd name="connsiteX22" fmla="*/ 1104978 w 1257544"/>
                <a:gd name="connsiteY22" fmla="*/ 837559 h 1286170"/>
                <a:gd name="connsiteX23" fmla="*/ 1097485 w 1257544"/>
                <a:gd name="connsiteY23" fmla="*/ 836440 h 1286170"/>
                <a:gd name="connsiteX24" fmla="*/ 1093119 w 1257544"/>
                <a:gd name="connsiteY24" fmla="*/ 834433 h 1286170"/>
                <a:gd name="connsiteX25" fmla="*/ 1092229 w 1257544"/>
                <a:gd name="connsiteY25" fmla="*/ 834198 h 1286170"/>
                <a:gd name="connsiteX26" fmla="*/ 882895 w 1257544"/>
                <a:gd name="connsiteY26" fmla="*/ 803534 h 1286170"/>
                <a:gd name="connsiteX27" fmla="*/ 882895 w 1257544"/>
                <a:gd name="connsiteY27" fmla="*/ 1286170 h 1286170"/>
                <a:gd name="connsiteX28" fmla="*/ 167549 w 1257544"/>
                <a:gd name="connsiteY28" fmla="*/ 1286170 h 1286170"/>
                <a:gd name="connsiteX29" fmla="*/ 0 w 1257544"/>
                <a:gd name="connsiteY29" fmla="*/ 1118621 h 1286170"/>
                <a:gd name="connsiteX30" fmla="*/ 0 w 1257544"/>
                <a:gd name="connsiteY30" fmla="*/ 167549 h 1286170"/>
                <a:gd name="connsiteX31" fmla="*/ 167549 w 1257544"/>
                <a:gd name="connsiteY31" fmla="*/ 0 h 128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7544" h="1286170">
                  <a:moveTo>
                    <a:pt x="167549" y="0"/>
                  </a:moveTo>
                  <a:lnTo>
                    <a:pt x="882895" y="0"/>
                  </a:lnTo>
                  <a:lnTo>
                    <a:pt x="882895" y="482637"/>
                  </a:lnTo>
                  <a:cubicBezTo>
                    <a:pt x="944744" y="559948"/>
                    <a:pt x="1006592" y="495925"/>
                    <a:pt x="1068441" y="462819"/>
                  </a:cubicBezTo>
                  <a:lnTo>
                    <a:pt x="1076427" y="459415"/>
                  </a:lnTo>
                  <a:lnTo>
                    <a:pt x="1097485" y="449731"/>
                  </a:lnTo>
                  <a:lnTo>
                    <a:pt x="1102803" y="448937"/>
                  </a:lnTo>
                  <a:lnTo>
                    <a:pt x="1114828" y="446477"/>
                  </a:lnTo>
                  <a:lnTo>
                    <a:pt x="1119427" y="446454"/>
                  </a:lnTo>
                  <a:lnTo>
                    <a:pt x="1124332" y="445721"/>
                  </a:lnTo>
                  <a:lnTo>
                    <a:pt x="1128910" y="446405"/>
                  </a:lnTo>
                  <a:lnTo>
                    <a:pt x="1130290" y="446398"/>
                  </a:lnTo>
                  <a:lnTo>
                    <a:pt x="1133194" y="447045"/>
                  </a:lnTo>
                  <a:lnTo>
                    <a:pt x="1151179" y="449731"/>
                  </a:lnTo>
                  <a:cubicBezTo>
                    <a:pt x="1211881" y="468134"/>
                    <a:pt x="1257544" y="547710"/>
                    <a:pt x="1257544" y="643086"/>
                  </a:cubicBezTo>
                  <a:cubicBezTo>
                    <a:pt x="1257544" y="738462"/>
                    <a:pt x="1211881" y="818037"/>
                    <a:pt x="1151179" y="836440"/>
                  </a:cubicBezTo>
                  <a:lnTo>
                    <a:pt x="1132154" y="839282"/>
                  </a:lnTo>
                  <a:lnTo>
                    <a:pt x="1130290" y="839773"/>
                  </a:lnTo>
                  <a:lnTo>
                    <a:pt x="1129097" y="839738"/>
                  </a:lnTo>
                  <a:lnTo>
                    <a:pt x="1124332" y="840450"/>
                  </a:lnTo>
                  <a:lnTo>
                    <a:pt x="1117241" y="839391"/>
                  </a:lnTo>
                  <a:lnTo>
                    <a:pt x="1111259" y="839216"/>
                  </a:lnTo>
                  <a:lnTo>
                    <a:pt x="1104978" y="837559"/>
                  </a:lnTo>
                  <a:lnTo>
                    <a:pt x="1097485" y="836440"/>
                  </a:lnTo>
                  <a:lnTo>
                    <a:pt x="1093119" y="834433"/>
                  </a:lnTo>
                  <a:lnTo>
                    <a:pt x="1092229" y="834198"/>
                  </a:lnTo>
                  <a:cubicBezTo>
                    <a:pt x="1022451" y="808985"/>
                    <a:pt x="952673" y="716311"/>
                    <a:pt x="882895" y="803534"/>
                  </a:cubicBezTo>
                  <a:lnTo>
                    <a:pt x="882895" y="1286170"/>
                  </a:lnTo>
                  <a:lnTo>
                    <a:pt x="167549" y="1286170"/>
                  </a:lnTo>
                  <a:cubicBezTo>
                    <a:pt x="75014" y="1286170"/>
                    <a:pt x="0" y="1211156"/>
                    <a:pt x="0" y="1118621"/>
                  </a:cubicBezTo>
                  <a:lnTo>
                    <a:pt x="0" y="167549"/>
                  </a:lnTo>
                  <a:cubicBezTo>
                    <a:pt x="0" y="75014"/>
                    <a:pt x="75014" y="0"/>
                    <a:pt x="167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EC2328-8E09-4AF0-BE2E-A8568D6FD8D0}"/>
                </a:ext>
              </a:extLst>
            </p:cNvPr>
            <p:cNvSpPr txBox="1"/>
            <p:nvPr/>
          </p:nvSpPr>
          <p:spPr>
            <a:xfrm>
              <a:off x="852355" y="4337459"/>
              <a:ext cx="615553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E9EECA-90E1-4270-81A8-D08A80DEF290}"/>
                </a:ext>
              </a:extLst>
            </p:cNvPr>
            <p:cNvSpPr/>
            <p:nvPr/>
          </p:nvSpPr>
          <p:spPr>
            <a:xfrm>
              <a:off x="2109899" y="4566912"/>
              <a:ext cx="3438075" cy="27975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45720" rtlCol="0" anchor="t">
              <a:sp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</a:pPr>
              <a:r>
                <a:rPr lang="en-US" sz="1200" b="1" dirty="0">
                  <a:solidFill>
                    <a:schemeClr val="accent2"/>
                  </a:solidFill>
                </a:rPr>
                <a:t>Decision tree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8DCB96-19E8-4AA2-8D79-32BEF045EE09}"/>
              </a:ext>
            </a:extLst>
          </p:cNvPr>
          <p:cNvGrpSpPr/>
          <p:nvPr/>
        </p:nvGrpSpPr>
        <p:grpSpPr>
          <a:xfrm>
            <a:off x="5342969" y="4348411"/>
            <a:ext cx="4798217" cy="1286170"/>
            <a:chOff x="703738" y="5478168"/>
            <a:chExt cx="4798217" cy="1286170"/>
          </a:xfrm>
        </p:grpSpPr>
        <p:sp>
          <p:nvSpPr>
            <p:cNvPr id="38" name="Rectangle: Rounded Corners 16">
              <a:extLst>
                <a:ext uri="{FF2B5EF4-FFF2-40B4-BE49-F238E27FC236}">
                  <a16:creationId xmlns:a16="http://schemas.microsoft.com/office/drawing/2014/main" id="{2020A2FA-3184-4CE0-A4FF-F02CB0D5EF36}"/>
                </a:ext>
              </a:extLst>
            </p:cNvPr>
            <p:cNvSpPr/>
            <p:nvPr/>
          </p:nvSpPr>
          <p:spPr>
            <a:xfrm>
              <a:off x="703738" y="5478168"/>
              <a:ext cx="4427062" cy="1286170"/>
            </a:xfrm>
            <a:prstGeom prst="roundRect">
              <a:avLst>
                <a:gd name="adj" fmla="val 130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64">
              <a:extLst>
                <a:ext uri="{FF2B5EF4-FFF2-40B4-BE49-F238E27FC236}">
                  <a16:creationId xmlns:a16="http://schemas.microsoft.com/office/drawing/2014/main" id="{A8DE074E-B3D9-4148-97F8-093EDD866820}"/>
                </a:ext>
              </a:extLst>
            </p:cNvPr>
            <p:cNvSpPr/>
            <p:nvPr/>
          </p:nvSpPr>
          <p:spPr>
            <a:xfrm>
              <a:off x="703738" y="5478168"/>
              <a:ext cx="1257544" cy="1286170"/>
            </a:xfrm>
            <a:custGeom>
              <a:avLst/>
              <a:gdLst>
                <a:gd name="connsiteX0" fmla="*/ 167549 w 1257544"/>
                <a:gd name="connsiteY0" fmla="*/ 0 h 1286170"/>
                <a:gd name="connsiteX1" fmla="*/ 882895 w 1257544"/>
                <a:gd name="connsiteY1" fmla="*/ 0 h 1286170"/>
                <a:gd name="connsiteX2" fmla="*/ 882895 w 1257544"/>
                <a:gd name="connsiteY2" fmla="*/ 482637 h 1286170"/>
                <a:gd name="connsiteX3" fmla="*/ 1068441 w 1257544"/>
                <a:gd name="connsiteY3" fmla="*/ 462819 h 1286170"/>
                <a:gd name="connsiteX4" fmla="*/ 1076427 w 1257544"/>
                <a:gd name="connsiteY4" fmla="*/ 459415 h 1286170"/>
                <a:gd name="connsiteX5" fmla="*/ 1097485 w 1257544"/>
                <a:gd name="connsiteY5" fmla="*/ 449731 h 1286170"/>
                <a:gd name="connsiteX6" fmla="*/ 1102803 w 1257544"/>
                <a:gd name="connsiteY6" fmla="*/ 448937 h 1286170"/>
                <a:gd name="connsiteX7" fmla="*/ 1114828 w 1257544"/>
                <a:gd name="connsiteY7" fmla="*/ 446477 h 1286170"/>
                <a:gd name="connsiteX8" fmla="*/ 1119427 w 1257544"/>
                <a:gd name="connsiteY8" fmla="*/ 446454 h 1286170"/>
                <a:gd name="connsiteX9" fmla="*/ 1124332 w 1257544"/>
                <a:gd name="connsiteY9" fmla="*/ 445721 h 1286170"/>
                <a:gd name="connsiteX10" fmla="*/ 1128910 w 1257544"/>
                <a:gd name="connsiteY10" fmla="*/ 446405 h 1286170"/>
                <a:gd name="connsiteX11" fmla="*/ 1130290 w 1257544"/>
                <a:gd name="connsiteY11" fmla="*/ 446398 h 1286170"/>
                <a:gd name="connsiteX12" fmla="*/ 1133194 w 1257544"/>
                <a:gd name="connsiteY12" fmla="*/ 447045 h 1286170"/>
                <a:gd name="connsiteX13" fmla="*/ 1151179 w 1257544"/>
                <a:gd name="connsiteY13" fmla="*/ 449731 h 1286170"/>
                <a:gd name="connsiteX14" fmla="*/ 1257544 w 1257544"/>
                <a:gd name="connsiteY14" fmla="*/ 643086 h 1286170"/>
                <a:gd name="connsiteX15" fmla="*/ 1151179 w 1257544"/>
                <a:gd name="connsiteY15" fmla="*/ 836440 h 1286170"/>
                <a:gd name="connsiteX16" fmla="*/ 1132154 w 1257544"/>
                <a:gd name="connsiteY16" fmla="*/ 839282 h 1286170"/>
                <a:gd name="connsiteX17" fmla="*/ 1130290 w 1257544"/>
                <a:gd name="connsiteY17" fmla="*/ 839773 h 1286170"/>
                <a:gd name="connsiteX18" fmla="*/ 1129097 w 1257544"/>
                <a:gd name="connsiteY18" fmla="*/ 839738 h 1286170"/>
                <a:gd name="connsiteX19" fmla="*/ 1124332 w 1257544"/>
                <a:gd name="connsiteY19" fmla="*/ 840450 h 1286170"/>
                <a:gd name="connsiteX20" fmla="*/ 1117241 w 1257544"/>
                <a:gd name="connsiteY20" fmla="*/ 839391 h 1286170"/>
                <a:gd name="connsiteX21" fmla="*/ 1111259 w 1257544"/>
                <a:gd name="connsiteY21" fmla="*/ 839216 h 1286170"/>
                <a:gd name="connsiteX22" fmla="*/ 1104978 w 1257544"/>
                <a:gd name="connsiteY22" fmla="*/ 837559 h 1286170"/>
                <a:gd name="connsiteX23" fmla="*/ 1097485 w 1257544"/>
                <a:gd name="connsiteY23" fmla="*/ 836440 h 1286170"/>
                <a:gd name="connsiteX24" fmla="*/ 1093119 w 1257544"/>
                <a:gd name="connsiteY24" fmla="*/ 834433 h 1286170"/>
                <a:gd name="connsiteX25" fmla="*/ 1092229 w 1257544"/>
                <a:gd name="connsiteY25" fmla="*/ 834198 h 1286170"/>
                <a:gd name="connsiteX26" fmla="*/ 882895 w 1257544"/>
                <a:gd name="connsiteY26" fmla="*/ 803534 h 1286170"/>
                <a:gd name="connsiteX27" fmla="*/ 882895 w 1257544"/>
                <a:gd name="connsiteY27" fmla="*/ 1286170 h 1286170"/>
                <a:gd name="connsiteX28" fmla="*/ 167549 w 1257544"/>
                <a:gd name="connsiteY28" fmla="*/ 1286170 h 1286170"/>
                <a:gd name="connsiteX29" fmla="*/ 0 w 1257544"/>
                <a:gd name="connsiteY29" fmla="*/ 1118621 h 1286170"/>
                <a:gd name="connsiteX30" fmla="*/ 0 w 1257544"/>
                <a:gd name="connsiteY30" fmla="*/ 167549 h 1286170"/>
                <a:gd name="connsiteX31" fmla="*/ 167549 w 1257544"/>
                <a:gd name="connsiteY31" fmla="*/ 0 h 128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7544" h="1286170">
                  <a:moveTo>
                    <a:pt x="167549" y="0"/>
                  </a:moveTo>
                  <a:lnTo>
                    <a:pt x="882895" y="0"/>
                  </a:lnTo>
                  <a:lnTo>
                    <a:pt x="882895" y="482637"/>
                  </a:lnTo>
                  <a:cubicBezTo>
                    <a:pt x="944744" y="559948"/>
                    <a:pt x="1006592" y="495925"/>
                    <a:pt x="1068441" y="462819"/>
                  </a:cubicBezTo>
                  <a:lnTo>
                    <a:pt x="1076427" y="459415"/>
                  </a:lnTo>
                  <a:lnTo>
                    <a:pt x="1097485" y="449731"/>
                  </a:lnTo>
                  <a:lnTo>
                    <a:pt x="1102803" y="448937"/>
                  </a:lnTo>
                  <a:lnTo>
                    <a:pt x="1114828" y="446477"/>
                  </a:lnTo>
                  <a:lnTo>
                    <a:pt x="1119427" y="446454"/>
                  </a:lnTo>
                  <a:lnTo>
                    <a:pt x="1124332" y="445721"/>
                  </a:lnTo>
                  <a:lnTo>
                    <a:pt x="1128910" y="446405"/>
                  </a:lnTo>
                  <a:lnTo>
                    <a:pt x="1130290" y="446398"/>
                  </a:lnTo>
                  <a:lnTo>
                    <a:pt x="1133194" y="447045"/>
                  </a:lnTo>
                  <a:lnTo>
                    <a:pt x="1151179" y="449731"/>
                  </a:lnTo>
                  <a:cubicBezTo>
                    <a:pt x="1211881" y="468134"/>
                    <a:pt x="1257544" y="547710"/>
                    <a:pt x="1257544" y="643086"/>
                  </a:cubicBezTo>
                  <a:cubicBezTo>
                    <a:pt x="1257544" y="738462"/>
                    <a:pt x="1211881" y="818037"/>
                    <a:pt x="1151179" y="836440"/>
                  </a:cubicBezTo>
                  <a:lnTo>
                    <a:pt x="1132154" y="839282"/>
                  </a:lnTo>
                  <a:lnTo>
                    <a:pt x="1130290" y="839773"/>
                  </a:lnTo>
                  <a:lnTo>
                    <a:pt x="1129097" y="839738"/>
                  </a:lnTo>
                  <a:lnTo>
                    <a:pt x="1124332" y="840450"/>
                  </a:lnTo>
                  <a:lnTo>
                    <a:pt x="1117241" y="839391"/>
                  </a:lnTo>
                  <a:lnTo>
                    <a:pt x="1111259" y="839216"/>
                  </a:lnTo>
                  <a:lnTo>
                    <a:pt x="1104978" y="837559"/>
                  </a:lnTo>
                  <a:lnTo>
                    <a:pt x="1097485" y="836440"/>
                  </a:lnTo>
                  <a:lnTo>
                    <a:pt x="1093119" y="834433"/>
                  </a:lnTo>
                  <a:lnTo>
                    <a:pt x="1092229" y="834198"/>
                  </a:lnTo>
                  <a:cubicBezTo>
                    <a:pt x="1022451" y="808985"/>
                    <a:pt x="952673" y="716311"/>
                    <a:pt x="882895" y="803534"/>
                  </a:cubicBezTo>
                  <a:lnTo>
                    <a:pt x="882895" y="1286170"/>
                  </a:lnTo>
                  <a:lnTo>
                    <a:pt x="167549" y="1286170"/>
                  </a:lnTo>
                  <a:cubicBezTo>
                    <a:pt x="75014" y="1286170"/>
                    <a:pt x="0" y="1211156"/>
                    <a:pt x="0" y="1118621"/>
                  </a:cubicBezTo>
                  <a:lnTo>
                    <a:pt x="0" y="167549"/>
                  </a:lnTo>
                  <a:cubicBezTo>
                    <a:pt x="0" y="75014"/>
                    <a:pt x="75014" y="0"/>
                    <a:pt x="167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B7A5C4-3409-4A42-9299-EF594AB616E0}"/>
                </a:ext>
              </a:extLst>
            </p:cNvPr>
            <p:cNvSpPr txBox="1"/>
            <p:nvPr/>
          </p:nvSpPr>
          <p:spPr>
            <a:xfrm>
              <a:off x="852355" y="5751921"/>
              <a:ext cx="615553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23FE92-766B-4055-B870-2574B0B650FF}"/>
                </a:ext>
              </a:extLst>
            </p:cNvPr>
            <p:cNvSpPr/>
            <p:nvPr/>
          </p:nvSpPr>
          <p:spPr>
            <a:xfrm>
              <a:off x="2063880" y="5981374"/>
              <a:ext cx="3438075" cy="27975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45720" rtlCol="0" anchor="t">
              <a:sp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</a:pPr>
              <a:r>
                <a:rPr lang="en-US" sz="1200" b="1" dirty="0">
                  <a:solidFill>
                    <a:schemeClr val="accent3"/>
                  </a:solidFill>
                </a:rPr>
                <a:t>Random forest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795D332-D8D4-4DBC-8C5A-F29119EBFB7E}"/>
              </a:ext>
            </a:extLst>
          </p:cNvPr>
          <p:cNvSpPr txBox="1"/>
          <p:nvPr/>
        </p:nvSpPr>
        <p:spPr>
          <a:xfrm>
            <a:off x="120238" y="1363861"/>
            <a:ext cx="1077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using the below models as we are dealing with factor data and we recognize the below models can predict the deal status with proven result.</a:t>
            </a:r>
          </a:p>
        </p:txBody>
      </p:sp>
    </p:spTree>
    <p:extLst>
      <p:ext uri="{BB962C8B-B14F-4D97-AF65-F5344CB8AC3E}">
        <p14:creationId xmlns:p14="http://schemas.microsoft.com/office/powerpoint/2010/main" val="281892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1C6-C135-4E8A-B94C-AB4CD5BD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13485"/>
            <a:ext cx="10515600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Accuracy achieved for each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4C18D1-5301-4A1A-8E95-296FDBBED40A}"/>
              </a:ext>
            </a:extLst>
          </p:cNvPr>
          <p:cNvGrpSpPr/>
          <p:nvPr/>
        </p:nvGrpSpPr>
        <p:grpSpPr>
          <a:xfrm>
            <a:off x="680605" y="1407627"/>
            <a:ext cx="9312708" cy="5204790"/>
            <a:chOff x="680605" y="1179030"/>
            <a:chExt cx="9312708" cy="5204790"/>
          </a:xfrm>
        </p:grpSpPr>
        <p:sp>
          <p:nvSpPr>
            <p:cNvPr id="4" name="Rectangle: Diagonal Corners Rounded 33">
              <a:extLst>
                <a:ext uri="{FF2B5EF4-FFF2-40B4-BE49-F238E27FC236}">
                  <a16:creationId xmlns:a16="http://schemas.microsoft.com/office/drawing/2014/main" id="{C18833E3-95B2-46F5-9FD6-C661AECBAB88}"/>
                </a:ext>
              </a:extLst>
            </p:cNvPr>
            <p:cNvSpPr/>
            <p:nvPr/>
          </p:nvSpPr>
          <p:spPr>
            <a:xfrm flipH="1" flipV="1">
              <a:off x="734844" y="3827646"/>
              <a:ext cx="4571806" cy="2556174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Rectangle: Diagonal Corners Rounded 34">
              <a:extLst>
                <a:ext uri="{FF2B5EF4-FFF2-40B4-BE49-F238E27FC236}">
                  <a16:creationId xmlns:a16="http://schemas.microsoft.com/office/drawing/2014/main" id="{3C5B781E-A271-480E-9BCE-A03809557E89}"/>
                </a:ext>
              </a:extLst>
            </p:cNvPr>
            <p:cNvSpPr/>
            <p:nvPr/>
          </p:nvSpPr>
          <p:spPr>
            <a:xfrm flipV="1">
              <a:off x="5390402" y="3827646"/>
              <a:ext cx="4560048" cy="2556174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6DCDC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Rectangle: Diagonal Corners Rounded 32">
              <a:extLst>
                <a:ext uri="{FF2B5EF4-FFF2-40B4-BE49-F238E27FC236}">
                  <a16:creationId xmlns:a16="http://schemas.microsoft.com/office/drawing/2014/main" id="{7EECCCD4-6587-41B9-A642-7C26C21C0E41}"/>
                </a:ext>
              </a:extLst>
            </p:cNvPr>
            <p:cNvSpPr/>
            <p:nvPr/>
          </p:nvSpPr>
          <p:spPr>
            <a:xfrm flipH="1">
              <a:off x="680605" y="1204572"/>
              <a:ext cx="4571806" cy="2556174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6DCDC"/>
            </a:solidFill>
            <a:ln w="19050"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: Diagonal Corners Rounded 27">
              <a:extLst>
                <a:ext uri="{FF2B5EF4-FFF2-40B4-BE49-F238E27FC236}">
                  <a16:creationId xmlns:a16="http://schemas.microsoft.com/office/drawing/2014/main" id="{4BC741BC-934A-452B-94C4-8040FEBF7679}"/>
                </a:ext>
              </a:extLst>
            </p:cNvPr>
            <p:cNvSpPr/>
            <p:nvPr/>
          </p:nvSpPr>
          <p:spPr>
            <a:xfrm>
              <a:off x="5390402" y="1179030"/>
              <a:ext cx="4560048" cy="2556174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53B2BF50-972C-4706-AC15-1C2BB286D0E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662500" y="2099657"/>
              <a:ext cx="2053407" cy="2053217"/>
            </a:xfrm>
            <a:custGeom>
              <a:avLst/>
              <a:gdLst>
                <a:gd name="connsiteX0" fmla="*/ 1688413 w 3377159"/>
                <a:gd name="connsiteY0" fmla="*/ 0 h 3376843"/>
                <a:gd name="connsiteX1" fmla="*/ 3377159 w 3377159"/>
                <a:gd name="connsiteY1" fmla="*/ 1688746 h 3376843"/>
                <a:gd name="connsiteX2" fmla="*/ 1861078 w 3377159"/>
                <a:gd name="connsiteY2" fmla="*/ 3368773 h 3376843"/>
                <a:gd name="connsiteX3" fmla="*/ 1701263 w 3377159"/>
                <a:gd name="connsiteY3" fmla="*/ 3376843 h 3376843"/>
                <a:gd name="connsiteX4" fmla="*/ 1701113 w 3377159"/>
                <a:gd name="connsiteY4" fmla="*/ 3374929 h 3376843"/>
                <a:gd name="connsiteX5" fmla="*/ 1089987 w 3377159"/>
                <a:gd name="connsiteY5" fmla="*/ 2766799 h 3376843"/>
                <a:gd name="connsiteX6" fmla="*/ 1688412 w 3377159"/>
                <a:gd name="connsiteY6" fmla="*/ 2766799 h 3376843"/>
                <a:gd name="connsiteX7" fmla="*/ 2766466 w 3377159"/>
                <a:gd name="connsiteY7" fmla="*/ 1688745 h 3376843"/>
                <a:gd name="connsiteX8" fmla="*/ 1688412 w 3377159"/>
                <a:gd name="connsiteY8" fmla="*/ 610691 h 3376843"/>
                <a:gd name="connsiteX9" fmla="*/ 610358 w 3377159"/>
                <a:gd name="connsiteY9" fmla="*/ 1688745 h 3376843"/>
                <a:gd name="connsiteX10" fmla="*/ 610358 w 3377159"/>
                <a:gd name="connsiteY10" fmla="*/ 2289521 h 3376843"/>
                <a:gd name="connsiteX11" fmla="*/ 0 w 3377159"/>
                <a:gd name="connsiteY11" fmla="*/ 1682155 h 3376843"/>
                <a:gd name="connsiteX12" fmla="*/ 8386 w 3377159"/>
                <a:gd name="connsiteY12" fmla="*/ 1516082 h 3376843"/>
                <a:gd name="connsiteX13" fmla="*/ 1688413 w 3377159"/>
                <a:gd name="connsiteY13" fmla="*/ 0 h 337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7159" h="3376843">
                  <a:moveTo>
                    <a:pt x="1688413" y="0"/>
                  </a:moveTo>
                  <a:cubicBezTo>
                    <a:pt x="2621082" y="0"/>
                    <a:pt x="3377159" y="756077"/>
                    <a:pt x="3377159" y="1688746"/>
                  </a:cubicBezTo>
                  <a:cubicBezTo>
                    <a:pt x="3377159" y="2563123"/>
                    <a:pt x="2712638" y="3282293"/>
                    <a:pt x="1861078" y="3368773"/>
                  </a:cubicBezTo>
                  <a:lnTo>
                    <a:pt x="1701263" y="3376843"/>
                  </a:lnTo>
                  <a:lnTo>
                    <a:pt x="1701113" y="3374929"/>
                  </a:lnTo>
                  <a:lnTo>
                    <a:pt x="1089987" y="2766799"/>
                  </a:lnTo>
                  <a:lnTo>
                    <a:pt x="1688412" y="2766799"/>
                  </a:lnTo>
                  <a:cubicBezTo>
                    <a:pt x="2283805" y="2766799"/>
                    <a:pt x="2766466" y="2284138"/>
                    <a:pt x="2766466" y="1688745"/>
                  </a:cubicBezTo>
                  <a:cubicBezTo>
                    <a:pt x="2766466" y="1093352"/>
                    <a:pt x="2283805" y="610691"/>
                    <a:pt x="1688412" y="610691"/>
                  </a:cubicBezTo>
                  <a:cubicBezTo>
                    <a:pt x="1093019" y="610691"/>
                    <a:pt x="610358" y="1093352"/>
                    <a:pt x="610358" y="1688745"/>
                  </a:cubicBezTo>
                  <a:lnTo>
                    <a:pt x="610358" y="2289521"/>
                  </a:lnTo>
                  <a:lnTo>
                    <a:pt x="0" y="1682155"/>
                  </a:lnTo>
                  <a:lnTo>
                    <a:pt x="8386" y="1516082"/>
                  </a:lnTo>
                  <a:cubicBezTo>
                    <a:pt x="94867" y="664521"/>
                    <a:pt x="814036" y="0"/>
                    <a:pt x="1688413" y="0"/>
                  </a:cubicBezTo>
                  <a:close/>
                </a:path>
              </a:pathLst>
            </a:cu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5ADF2F58-5ECE-47CB-9564-517695ECA44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972637" y="3409978"/>
              <a:ext cx="2053409" cy="2053215"/>
            </a:xfrm>
            <a:custGeom>
              <a:avLst/>
              <a:gdLst>
                <a:gd name="connsiteX0" fmla="*/ 1688413 w 3377159"/>
                <a:gd name="connsiteY0" fmla="*/ 0 h 3376843"/>
                <a:gd name="connsiteX1" fmla="*/ 3377159 w 3377159"/>
                <a:gd name="connsiteY1" fmla="*/ 1688746 h 3376843"/>
                <a:gd name="connsiteX2" fmla="*/ 1861078 w 3377159"/>
                <a:gd name="connsiteY2" fmla="*/ 3368773 h 3376843"/>
                <a:gd name="connsiteX3" fmla="*/ 1701263 w 3377159"/>
                <a:gd name="connsiteY3" fmla="*/ 3376843 h 3376843"/>
                <a:gd name="connsiteX4" fmla="*/ 1701113 w 3377159"/>
                <a:gd name="connsiteY4" fmla="*/ 3374929 h 3376843"/>
                <a:gd name="connsiteX5" fmla="*/ 1089987 w 3377159"/>
                <a:gd name="connsiteY5" fmla="*/ 2766799 h 3376843"/>
                <a:gd name="connsiteX6" fmla="*/ 1688412 w 3377159"/>
                <a:gd name="connsiteY6" fmla="*/ 2766799 h 3376843"/>
                <a:gd name="connsiteX7" fmla="*/ 2766466 w 3377159"/>
                <a:gd name="connsiteY7" fmla="*/ 1688745 h 3376843"/>
                <a:gd name="connsiteX8" fmla="*/ 1688412 w 3377159"/>
                <a:gd name="connsiteY8" fmla="*/ 610691 h 3376843"/>
                <a:gd name="connsiteX9" fmla="*/ 610358 w 3377159"/>
                <a:gd name="connsiteY9" fmla="*/ 1688745 h 3376843"/>
                <a:gd name="connsiteX10" fmla="*/ 610358 w 3377159"/>
                <a:gd name="connsiteY10" fmla="*/ 2289521 h 3376843"/>
                <a:gd name="connsiteX11" fmla="*/ 0 w 3377159"/>
                <a:gd name="connsiteY11" fmla="*/ 1682155 h 3376843"/>
                <a:gd name="connsiteX12" fmla="*/ 8386 w 3377159"/>
                <a:gd name="connsiteY12" fmla="*/ 1516082 h 3376843"/>
                <a:gd name="connsiteX13" fmla="*/ 1688413 w 3377159"/>
                <a:gd name="connsiteY13" fmla="*/ 0 h 337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7159" h="3376843">
                  <a:moveTo>
                    <a:pt x="1688413" y="0"/>
                  </a:moveTo>
                  <a:cubicBezTo>
                    <a:pt x="2621082" y="0"/>
                    <a:pt x="3377159" y="756077"/>
                    <a:pt x="3377159" y="1688746"/>
                  </a:cubicBezTo>
                  <a:cubicBezTo>
                    <a:pt x="3377159" y="2563123"/>
                    <a:pt x="2712638" y="3282293"/>
                    <a:pt x="1861078" y="3368773"/>
                  </a:cubicBezTo>
                  <a:lnTo>
                    <a:pt x="1701263" y="3376843"/>
                  </a:lnTo>
                  <a:lnTo>
                    <a:pt x="1701113" y="3374929"/>
                  </a:lnTo>
                  <a:lnTo>
                    <a:pt x="1089987" y="2766799"/>
                  </a:lnTo>
                  <a:lnTo>
                    <a:pt x="1688412" y="2766799"/>
                  </a:lnTo>
                  <a:cubicBezTo>
                    <a:pt x="2283805" y="2766799"/>
                    <a:pt x="2766466" y="2284138"/>
                    <a:pt x="2766466" y="1688745"/>
                  </a:cubicBezTo>
                  <a:cubicBezTo>
                    <a:pt x="2766466" y="1093352"/>
                    <a:pt x="2283805" y="610691"/>
                    <a:pt x="1688412" y="610691"/>
                  </a:cubicBezTo>
                  <a:cubicBezTo>
                    <a:pt x="1093019" y="610691"/>
                    <a:pt x="610358" y="1093352"/>
                    <a:pt x="610358" y="1688745"/>
                  </a:cubicBezTo>
                  <a:lnTo>
                    <a:pt x="610358" y="2289521"/>
                  </a:lnTo>
                  <a:lnTo>
                    <a:pt x="0" y="1682155"/>
                  </a:lnTo>
                  <a:lnTo>
                    <a:pt x="8386" y="1516082"/>
                  </a:lnTo>
                  <a:cubicBezTo>
                    <a:pt x="94867" y="664521"/>
                    <a:pt x="814036" y="0"/>
                    <a:pt x="1688413" y="0"/>
                  </a:cubicBezTo>
                  <a:close/>
                </a:path>
              </a:pathLst>
            </a:cu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11">
              <a:extLst>
                <a:ext uri="{FF2B5EF4-FFF2-40B4-BE49-F238E27FC236}">
                  <a16:creationId xmlns:a16="http://schemas.microsoft.com/office/drawing/2014/main" id="{F8F329A4-0E00-4270-8F27-EDD3E6C938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637" y="2099658"/>
              <a:ext cx="2053409" cy="2053215"/>
            </a:xfrm>
            <a:custGeom>
              <a:avLst/>
              <a:gdLst>
                <a:gd name="connsiteX0" fmla="*/ 1688413 w 3377159"/>
                <a:gd name="connsiteY0" fmla="*/ 0 h 3376843"/>
                <a:gd name="connsiteX1" fmla="*/ 3377159 w 3377159"/>
                <a:gd name="connsiteY1" fmla="*/ 1688746 h 3376843"/>
                <a:gd name="connsiteX2" fmla="*/ 1861078 w 3377159"/>
                <a:gd name="connsiteY2" fmla="*/ 3368773 h 3376843"/>
                <a:gd name="connsiteX3" fmla="*/ 1701263 w 3377159"/>
                <a:gd name="connsiteY3" fmla="*/ 3376843 h 3376843"/>
                <a:gd name="connsiteX4" fmla="*/ 1701113 w 3377159"/>
                <a:gd name="connsiteY4" fmla="*/ 3374929 h 3376843"/>
                <a:gd name="connsiteX5" fmla="*/ 1089987 w 3377159"/>
                <a:gd name="connsiteY5" fmla="*/ 2766799 h 3376843"/>
                <a:gd name="connsiteX6" fmla="*/ 1688412 w 3377159"/>
                <a:gd name="connsiteY6" fmla="*/ 2766799 h 3376843"/>
                <a:gd name="connsiteX7" fmla="*/ 2766466 w 3377159"/>
                <a:gd name="connsiteY7" fmla="*/ 1688745 h 3376843"/>
                <a:gd name="connsiteX8" fmla="*/ 1688412 w 3377159"/>
                <a:gd name="connsiteY8" fmla="*/ 610691 h 3376843"/>
                <a:gd name="connsiteX9" fmla="*/ 610358 w 3377159"/>
                <a:gd name="connsiteY9" fmla="*/ 1688745 h 3376843"/>
                <a:gd name="connsiteX10" fmla="*/ 610358 w 3377159"/>
                <a:gd name="connsiteY10" fmla="*/ 2289521 h 3376843"/>
                <a:gd name="connsiteX11" fmla="*/ 0 w 3377159"/>
                <a:gd name="connsiteY11" fmla="*/ 1682155 h 3376843"/>
                <a:gd name="connsiteX12" fmla="*/ 8386 w 3377159"/>
                <a:gd name="connsiteY12" fmla="*/ 1516082 h 3376843"/>
                <a:gd name="connsiteX13" fmla="*/ 1688413 w 3377159"/>
                <a:gd name="connsiteY13" fmla="*/ 0 h 337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7159" h="3376843">
                  <a:moveTo>
                    <a:pt x="1688413" y="0"/>
                  </a:moveTo>
                  <a:cubicBezTo>
                    <a:pt x="2621082" y="0"/>
                    <a:pt x="3377159" y="756077"/>
                    <a:pt x="3377159" y="1688746"/>
                  </a:cubicBezTo>
                  <a:cubicBezTo>
                    <a:pt x="3377159" y="2563123"/>
                    <a:pt x="2712638" y="3282293"/>
                    <a:pt x="1861078" y="3368773"/>
                  </a:cubicBezTo>
                  <a:lnTo>
                    <a:pt x="1701263" y="3376843"/>
                  </a:lnTo>
                  <a:lnTo>
                    <a:pt x="1701113" y="3374929"/>
                  </a:lnTo>
                  <a:lnTo>
                    <a:pt x="1089987" y="2766799"/>
                  </a:lnTo>
                  <a:lnTo>
                    <a:pt x="1688412" y="2766799"/>
                  </a:lnTo>
                  <a:cubicBezTo>
                    <a:pt x="2283805" y="2766799"/>
                    <a:pt x="2766466" y="2284138"/>
                    <a:pt x="2766466" y="1688745"/>
                  </a:cubicBezTo>
                  <a:cubicBezTo>
                    <a:pt x="2766466" y="1093352"/>
                    <a:pt x="2283805" y="610691"/>
                    <a:pt x="1688412" y="610691"/>
                  </a:cubicBezTo>
                  <a:cubicBezTo>
                    <a:pt x="1093019" y="610691"/>
                    <a:pt x="610358" y="1093352"/>
                    <a:pt x="610358" y="1688745"/>
                  </a:cubicBezTo>
                  <a:lnTo>
                    <a:pt x="610358" y="2289521"/>
                  </a:lnTo>
                  <a:lnTo>
                    <a:pt x="0" y="1682155"/>
                  </a:lnTo>
                  <a:lnTo>
                    <a:pt x="8386" y="1516082"/>
                  </a:lnTo>
                  <a:cubicBezTo>
                    <a:pt x="94867" y="664521"/>
                    <a:pt x="814036" y="0"/>
                    <a:pt x="1688413" y="0"/>
                  </a:cubicBezTo>
                  <a:close/>
                </a:path>
              </a:pathLst>
            </a:cu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D82714EE-85B7-4885-AF88-60E24ECB6719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3662502" y="3409978"/>
              <a:ext cx="2053406" cy="2053218"/>
            </a:xfrm>
            <a:custGeom>
              <a:avLst/>
              <a:gdLst>
                <a:gd name="connsiteX0" fmla="*/ 1688413 w 3377159"/>
                <a:gd name="connsiteY0" fmla="*/ 0 h 3376843"/>
                <a:gd name="connsiteX1" fmla="*/ 3377159 w 3377159"/>
                <a:gd name="connsiteY1" fmla="*/ 1688746 h 3376843"/>
                <a:gd name="connsiteX2" fmla="*/ 1861078 w 3377159"/>
                <a:gd name="connsiteY2" fmla="*/ 3368773 h 3376843"/>
                <a:gd name="connsiteX3" fmla="*/ 1701263 w 3377159"/>
                <a:gd name="connsiteY3" fmla="*/ 3376843 h 3376843"/>
                <a:gd name="connsiteX4" fmla="*/ 1701113 w 3377159"/>
                <a:gd name="connsiteY4" fmla="*/ 3374929 h 3376843"/>
                <a:gd name="connsiteX5" fmla="*/ 1089987 w 3377159"/>
                <a:gd name="connsiteY5" fmla="*/ 2766799 h 3376843"/>
                <a:gd name="connsiteX6" fmla="*/ 1688412 w 3377159"/>
                <a:gd name="connsiteY6" fmla="*/ 2766799 h 3376843"/>
                <a:gd name="connsiteX7" fmla="*/ 2766466 w 3377159"/>
                <a:gd name="connsiteY7" fmla="*/ 1688745 h 3376843"/>
                <a:gd name="connsiteX8" fmla="*/ 1688412 w 3377159"/>
                <a:gd name="connsiteY8" fmla="*/ 610691 h 3376843"/>
                <a:gd name="connsiteX9" fmla="*/ 610358 w 3377159"/>
                <a:gd name="connsiteY9" fmla="*/ 1688745 h 3376843"/>
                <a:gd name="connsiteX10" fmla="*/ 610358 w 3377159"/>
                <a:gd name="connsiteY10" fmla="*/ 2289521 h 3376843"/>
                <a:gd name="connsiteX11" fmla="*/ 0 w 3377159"/>
                <a:gd name="connsiteY11" fmla="*/ 1682155 h 3376843"/>
                <a:gd name="connsiteX12" fmla="*/ 8386 w 3377159"/>
                <a:gd name="connsiteY12" fmla="*/ 1516082 h 3376843"/>
                <a:gd name="connsiteX13" fmla="*/ 1688413 w 3377159"/>
                <a:gd name="connsiteY13" fmla="*/ 0 h 337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7159" h="3376843">
                  <a:moveTo>
                    <a:pt x="1688413" y="0"/>
                  </a:moveTo>
                  <a:cubicBezTo>
                    <a:pt x="2621082" y="0"/>
                    <a:pt x="3377159" y="756077"/>
                    <a:pt x="3377159" y="1688746"/>
                  </a:cubicBezTo>
                  <a:cubicBezTo>
                    <a:pt x="3377159" y="2563123"/>
                    <a:pt x="2712638" y="3282293"/>
                    <a:pt x="1861078" y="3368773"/>
                  </a:cubicBezTo>
                  <a:lnTo>
                    <a:pt x="1701263" y="3376843"/>
                  </a:lnTo>
                  <a:lnTo>
                    <a:pt x="1701113" y="3374929"/>
                  </a:lnTo>
                  <a:lnTo>
                    <a:pt x="1089987" y="2766799"/>
                  </a:lnTo>
                  <a:lnTo>
                    <a:pt x="1688412" y="2766799"/>
                  </a:lnTo>
                  <a:cubicBezTo>
                    <a:pt x="2283805" y="2766799"/>
                    <a:pt x="2766466" y="2284138"/>
                    <a:pt x="2766466" y="1688745"/>
                  </a:cubicBezTo>
                  <a:cubicBezTo>
                    <a:pt x="2766466" y="1093352"/>
                    <a:pt x="2283805" y="610691"/>
                    <a:pt x="1688412" y="610691"/>
                  </a:cubicBezTo>
                  <a:cubicBezTo>
                    <a:pt x="1093019" y="610691"/>
                    <a:pt x="610358" y="1093352"/>
                    <a:pt x="610358" y="1688745"/>
                  </a:cubicBezTo>
                  <a:lnTo>
                    <a:pt x="610358" y="2289521"/>
                  </a:lnTo>
                  <a:lnTo>
                    <a:pt x="0" y="1682155"/>
                  </a:lnTo>
                  <a:lnTo>
                    <a:pt x="8386" y="1516082"/>
                  </a:lnTo>
                  <a:cubicBezTo>
                    <a:pt x="94867" y="664521"/>
                    <a:pt x="814036" y="0"/>
                    <a:pt x="1688413" y="0"/>
                  </a:cubicBezTo>
                  <a:close/>
                </a:path>
              </a:pathLst>
            </a:cu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26B520-AEB6-4BFB-9907-B26528F63B42}"/>
                </a:ext>
              </a:extLst>
            </p:cNvPr>
            <p:cNvSpPr txBox="1"/>
            <p:nvPr/>
          </p:nvSpPr>
          <p:spPr>
            <a:xfrm rot="3282748">
              <a:off x="4865274" y="1992295"/>
              <a:ext cx="2272126" cy="2272126"/>
            </a:xfrm>
            <a:prstGeom prst="ellipse">
              <a:avLst/>
            </a:prstGeom>
            <a:noFill/>
          </p:spPr>
          <p:txBody>
            <a:bodyPr wrap="none" lIns="0" tIns="0" rIns="0" bIns="0" rtlCol="0" anchor="ctr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KNN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F1CE86-27F5-4641-97F1-ACE1532582DA}"/>
                </a:ext>
              </a:extLst>
            </p:cNvPr>
            <p:cNvSpPr txBox="1"/>
            <p:nvPr/>
          </p:nvSpPr>
          <p:spPr>
            <a:xfrm rot="-3300000">
              <a:off x="3563205" y="1993675"/>
              <a:ext cx="2272126" cy="2272126"/>
            </a:xfrm>
            <a:prstGeom prst="ellipse">
              <a:avLst/>
            </a:prstGeom>
            <a:noFill/>
          </p:spPr>
          <p:txBody>
            <a:bodyPr wrap="none" lIns="0" tIns="0" rIns="0" bIns="0" rtlCol="0" anchor="ctr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Logistic regression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E51176-DD6E-430F-91A6-C1E4B7805920}"/>
                </a:ext>
              </a:extLst>
            </p:cNvPr>
            <p:cNvSpPr txBox="1"/>
            <p:nvPr/>
          </p:nvSpPr>
          <p:spPr>
            <a:xfrm rot="-3300000">
              <a:off x="4865274" y="3369605"/>
              <a:ext cx="2272126" cy="2272126"/>
            </a:xfrm>
            <a:prstGeom prst="ellipse">
              <a:avLst/>
            </a:prstGeom>
            <a:noFill/>
          </p:spPr>
          <p:txBody>
            <a:bodyPr wrap="none" lIns="0" tIns="0" rIns="0" bIns="0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Decision tree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260FD2-5ACA-40B7-A6F5-80EC3724DB2B}"/>
                </a:ext>
              </a:extLst>
            </p:cNvPr>
            <p:cNvSpPr txBox="1"/>
            <p:nvPr/>
          </p:nvSpPr>
          <p:spPr>
            <a:xfrm rot="3300000">
              <a:off x="3563205" y="3370985"/>
              <a:ext cx="2272126" cy="2272126"/>
            </a:xfrm>
            <a:prstGeom prst="ellipse">
              <a:avLst/>
            </a:prstGeom>
            <a:noFill/>
          </p:spPr>
          <p:txBody>
            <a:bodyPr wrap="none" lIns="0" tIns="0" rIns="0" bIns="0" rtlCol="0" anchor="ctr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Random Forest</a:t>
              </a:r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23F680EA-613C-4FB9-A544-6ACA1127E96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340755" y="2467632"/>
              <a:ext cx="1317268" cy="1317268"/>
            </a:xfrm>
            <a:prstGeom prst="teardrop">
              <a:avLst/>
            </a:pr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D090E0BF-63EF-4311-BE93-ABD05D8A3D74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4030617" y="2467633"/>
              <a:ext cx="1317268" cy="1317268"/>
            </a:xfrm>
            <a:prstGeom prst="teardrop">
              <a:avLst/>
            </a:pr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ardrop 17">
              <a:extLst>
                <a:ext uri="{FF2B5EF4-FFF2-40B4-BE49-F238E27FC236}">
                  <a16:creationId xmlns:a16="http://schemas.microsoft.com/office/drawing/2014/main" id="{57F8C37F-A032-4341-939A-0F235BF36474}"/>
                </a:ext>
              </a:extLst>
            </p:cNvPr>
            <p:cNvSpPr>
              <a:spLocks noChangeAspect="1"/>
            </p:cNvSpPr>
            <p:nvPr/>
          </p:nvSpPr>
          <p:spPr>
            <a:xfrm rot="10800000" flipV="1">
              <a:off x="5340755" y="3777952"/>
              <a:ext cx="1317268" cy="1317268"/>
            </a:xfrm>
            <a:prstGeom prst="teardrop">
              <a:avLst/>
            </a:pr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57BB94BD-69C7-4E5F-8C0A-0268492A76DE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 flipV="1">
              <a:off x="4030617" y="3777952"/>
              <a:ext cx="1317268" cy="1317268"/>
            </a:xfrm>
            <a:prstGeom prst="teardrop">
              <a:avLst/>
            </a:pr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2085B7-D0CD-4088-8316-22E5080E244E}"/>
                </a:ext>
              </a:extLst>
            </p:cNvPr>
            <p:cNvSpPr txBox="1"/>
            <p:nvPr/>
          </p:nvSpPr>
          <p:spPr>
            <a:xfrm>
              <a:off x="6893497" y="1228725"/>
              <a:ext cx="3099816" cy="7063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137160" rIns="137160" rtlCol="0" anchor="t">
              <a:noAutofit/>
            </a:bodyPr>
            <a:lstStyle/>
            <a:p>
              <a:pPr algn="r" defTabSz="100840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  <a:buSzPct val="82000"/>
              </a:pPr>
              <a:r>
                <a:rPr lang="en-US" sz="2400" dirty="0"/>
                <a:t>K Nearest Neighbor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B1949-5849-449A-B1FD-21E07C84CFFF}"/>
                </a:ext>
              </a:extLst>
            </p:cNvPr>
            <p:cNvSpPr txBox="1"/>
            <p:nvPr/>
          </p:nvSpPr>
          <p:spPr>
            <a:xfrm>
              <a:off x="6247326" y="4062245"/>
              <a:ext cx="3099816" cy="706347"/>
            </a:xfrm>
            <a:prstGeom prst="rect">
              <a:avLst/>
            </a:prstGeom>
          </p:spPr>
          <p:txBody>
            <a:bodyPr wrap="square" lIns="137160" rIns="137160" rtlCol="0" anchor="t">
              <a:noAutofit/>
            </a:bodyPr>
            <a:lstStyle/>
            <a:p>
              <a:pPr algn="r" defTabSz="100840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  <a:buSzPct val="82000"/>
              </a:pPr>
              <a:r>
                <a:rPr lang="en-US" sz="2400" dirty="0"/>
                <a:t>Decision Tree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E9C6A1-BC3A-4871-9DC7-F2FF11A51209}"/>
                </a:ext>
              </a:extLst>
            </p:cNvPr>
            <p:cNvSpPr txBox="1"/>
            <p:nvPr/>
          </p:nvSpPr>
          <p:spPr>
            <a:xfrm>
              <a:off x="1081415" y="4182972"/>
              <a:ext cx="3099816" cy="706347"/>
            </a:xfrm>
            <a:prstGeom prst="rect">
              <a:avLst/>
            </a:prstGeom>
          </p:spPr>
          <p:txBody>
            <a:bodyPr wrap="square" lIns="137160" rIns="137160" rtlCol="0" anchor="t">
              <a:noAutofit/>
            </a:bodyPr>
            <a:lstStyle/>
            <a:p>
              <a:pPr defTabSz="100840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  <a:buSzPct val="82000"/>
              </a:pPr>
              <a:r>
                <a:rPr lang="en-US" sz="2400" dirty="0"/>
                <a:t>Random Forest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C0B801-42DE-4601-B51C-E806D7E1C2ED}"/>
                </a:ext>
              </a:extLst>
            </p:cNvPr>
            <p:cNvSpPr txBox="1"/>
            <p:nvPr/>
          </p:nvSpPr>
          <p:spPr>
            <a:xfrm>
              <a:off x="703739" y="1228725"/>
              <a:ext cx="3099816" cy="706347"/>
            </a:xfrm>
            <a:prstGeom prst="rect">
              <a:avLst/>
            </a:prstGeom>
          </p:spPr>
          <p:txBody>
            <a:bodyPr wrap="square" lIns="137160" rIns="137160" rtlCol="0" anchor="t">
              <a:noAutofit/>
            </a:bodyPr>
            <a:lstStyle/>
            <a:p>
              <a:pPr defTabSz="100840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  <a:buSzPct val="82000"/>
              </a:pPr>
              <a:r>
                <a:rPr lang="en-US" sz="2400" dirty="0"/>
                <a:t>Logistic regression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6EC48E6-DEEC-4347-B8E6-15A03533CE6C}"/>
              </a:ext>
            </a:extLst>
          </p:cNvPr>
          <p:cNvSpPr txBox="1"/>
          <p:nvPr/>
        </p:nvSpPr>
        <p:spPr>
          <a:xfrm>
            <a:off x="1567279" y="2400308"/>
            <a:ext cx="150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62.70%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D79D0A-B2E5-4C7C-92BB-746DBB36BA1D}"/>
              </a:ext>
            </a:extLst>
          </p:cNvPr>
          <p:cNvSpPr txBox="1"/>
          <p:nvPr/>
        </p:nvSpPr>
        <p:spPr>
          <a:xfrm>
            <a:off x="7453383" y="2326896"/>
            <a:ext cx="149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73.15%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0EA8CB-8537-483A-9B9B-47E4FAE6E24E}"/>
              </a:ext>
            </a:extLst>
          </p:cNvPr>
          <p:cNvSpPr txBox="1"/>
          <p:nvPr/>
        </p:nvSpPr>
        <p:spPr>
          <a:xfrm>
            <a:off x="7499042" y="5089481"/>
            <a:ext cx="126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78.58%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034A4B-3468-46A5-A945-C39503DC47C0}"/>
              </a:ext>
            </a:extLst>
          </p:cNvPr>
          <p:cNvSpPr txBox="1"/>
          <p:nvPr/>
        </p:nvSpPr>
        <p:spPr>
          <a:xfrm>
            <a:off x="1554412" y="5255478"/>
            <a:ext cx="1444411" cy="380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80.04%</a:t>
            </a:r>
          </a:p>
        </p:txBody>
      </p:sp>
    </p:spTree>
    <p:extLst>
      <p:ext uri="{BB962C8B-B14F-4D97-AF65-F5344CB8AC3E}">
        <p14:creationId xmlns:p14="http://schemas.microsoft.com/office/powerpoint/2010/main" val="22814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4768-9186-49A5-B817-BD174C5A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438885"/>
            <a:ext cx="10515600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Evaluation and Confusion Matrix for 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B6034-B737-400A-8E98-B6A55EAA6536}"/>
              </a:ext>
            </a:extLst>
          </p:cNvPr>
          <p:cNvSpPr txBox="1"/>
          <p:nvPr/>
        </p:nvSpPr>
        <p:spPr>
          <a:xfrm>
            <a:off x="215900" y="2755900"/>
            <a:ext cx="469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From the confusion matrix we got 496 false predictions.</a:t>
            </a:r>
          </a:p>
          <a:p>
            <a:r>
              <a:rPr lang="en-IN" dirty="0"/>
              <a:t>TN = 1411</a:t>
            </a:r>
          </a:p>
          <a:p>
            <a:r>
              <a:rPr lang="en-IN" dirty="0"/>
              <a:t>TP = 542</a:t>
            </a:r>
          </a:p>
          <a:p>
            <a:r>
              <a:rPr lang="en-IN" dirty="0"/>
              <a:t>FN =  372</a:t>
            </a:r>
          </a:p>
          <a:p>
            <a:r>
              <a:rPr lang="en-IN" dirty="0"/>
              <a:t>FP = 126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EF1F8B6-25FA-4AB3-903F-BD5CA719F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2143852"/>
            <a:ext cx="5143500" cy="31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4768-9186-49A5-B817-BD174C5A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438885"/>
            <a:ext cx="10515600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Evaluation and Confusion Matrix for Decision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B6034-B737-400A-8E98-B6A55EAA6536}"/>
              </a:ext>
            </a:extLst>
          </p:cNvPr>
          <p:cNvSpPr txBox="1"/>
          <p:nvPr/>
        </p:nvSpPr>
        <p:spPr>
          <a:xfrm>
            <a:off x="215900" y="2755900"/>
            <a:ext cx="469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From the confusion matrix we got </a:t>
            </a:r>
            <a:r>
              <a:rPr lang="en-IN" dirty="0">
                <a:solidFill>
                  <a:prstClr val="black"/>
                </a:solidFill>
                <a:latin typeface="Arial" panose="020B0604020202020204"/>
              </a:rPr>
              <a:t>55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 false predictions.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TN = </a:t>
            </a:r>
            <a:r>
              <a:rPr lang="en-IN" dirty="0">
                <a:solidFill>
                  <a:prstClr val="black"/>
                </a:solidFill>
                <a:latin typeface="Arial" panose="020B0604020202020204"/>
              </a:rPr>
              <a:t>1348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TP = 547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FN =  </a:t>
            </a:r>
            <a:r>
              <a:rPr lang="en-IN" dirty="0">
                <a:solidFill>
                  <a:prstClr val="black"/>
                </a:solidFill>
                <a:latin typeface="Arial" panose="020B0604020202020204"/>
              </a:rPr>
              <a:t>408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FP = </a:t>
            </a:r>
            <a:r>
              <a:rPr lang="en-IN" dirty="0">
                <a:solidFill>
                  <a:prstClr val="black"/>
                </a:solidFill>
                <a:latin typeface="Arial" panose="020B0604020202020204"/>
              </a:rPr>
              <a:t>148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78A6F-59A8-46C4-BD3A-D6BDC8B78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2057332"/>
            <a:ext cx="4452707" cy="34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4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179F-19B9-4128-B13B-3F0F8A24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26" y="1491896"/>
            <a:ext cx="2166426" cy="36933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969BA-6A77-402A-BD9B-734D5382993C}"/>
              </a:ext>
            </a:extLst>
          </p:cNvPr>
          <p:cNvSpPr txBox="1"/>
          <p:nvPr/>
        </p:nvSpPr>
        <p:spPr>
          <a:xfrm>
            <a:off x="7469944" y="1491896"/>
            <a:ext cx="216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a typeface="+mj-ea"/>
                <a:cs typeface="+mj-cs"/>
              </a:rPr>
              <a:t>Decision</a:t>
            </a:r>
            <a:r>
              <a:rPr lang="en-IN" b="1" dirty="0">
                <a:solidFill>
                  <a:schemeClr val="bg1"/>
                </a:solidFill>
                <a:ea typeface="+mj-ea"/>
                <a:cs typeface="+mj-cs"/>
              </a:rPr>
              <a:t>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2B80-FF79-4C19-AEA0-0960860D70BD}"/>
              </a:ext>
            </a:extLst>
          </p:cNvPr>
          <p:cNvSpPr txBox="1"/>
          <p:nvPr/>
        </p:nvSpPr>
        <p:spPr>
          <a:xfrm>
            <a:off x="3348112" y="492369"/>
            <a:ext cx="557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Model Performance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0374A7-43FA-4F3C-B0AE-D8DDE26FC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4" y="2255519"/>
            <a:ext cx="4768950" cy="28510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CB0CF0-46FD-4CA0-A29B-EB58A6EC8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32" y="2255520"/>
            <a:ext cx="4577806" cy="28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787A-66D2-4852-B049-DFBF0B661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16" y="295422"/>
            <a:ext cx="10515600" cy="7455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                     AUC (Area Under the Curve)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F46F3-868E-49C0-A3B9-D29669839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2" y="2354187"/>
            <a:ext cx="4711567" cy="3118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78C48-EAC2-4A98-B04E-9AC6AC6C3A03}"/>
              </a:ext>
            </a:extLst>
          </p:cNvPr>
          <p:cNvSpPr txBox="1"/>
          <p:nvPr/>
        </p:nvSpPr>
        <p:spPr>
          <a:xfrm>
            <a:off x="1856935" y="1385625"/>
            <a:ext cx="2053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D4204-764F-4419-86F9-FAF910340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66" y="2354187"/>
            <a:ext cx="4895846" cy="3118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561933-5158-4F3E-8CC9-BE0432526D21}"/>
              </a:ext>
            </a:extLst>
          </p:cNvPr>
          <p:cNvSpPr txBox="1"/>
          <p:nvPr/>
        </p:nvSpPr>
        <p:spPr>
          <a:xfrm flipH="1">
            <a:off x="7948245" y="1385625"/>
            <a:ext cx="205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Decision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1"/>
                </a:solidFill>
              </a:rPr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2255480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6EED-F55E-479C-B780-CB03331F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409" y="269682"/>
            <a:ext cx="8716220" cy="658786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</a:t>
            </a:r>
            <a:r>
              <a:rPr lang="en-US" dirty="0">
                <a:solidFill>
                  <a:schemeClr val="bg1"/>
                </a:solidFill>
              </a:rPr>
              <a:t>Best Bid Manager and VP combination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(Based on Maximum number of deals won)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C40203-A5B9-4D03-9F65-79FFDC474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188" y="3430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D196DE-A5AF-4ED2-B966-3E47DEA81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63053"/>
              </p:ext>
            </p:extLst>
          </p:nvPr>
        </p:nvGraphicFramePr>
        <p:xfrm>
          <a:off x="1233714" y="1886857"/>
          <a:ext cx="9550401" cy="410658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rgbClr val="000000">
                      <a:alpha val="92000"/>
                    </a:srgbClr>
                  </a:outerShdw>
                </a:effectLst>
                <a:tableStyleId>{5C22544A-7EE6-4342-B048-85BDC9FD1C3A}</a:tableStyleId>
              </a:tblPr>
              <a:tblGrid>
                <a:gridCol w="1744192">
                  <a:extLst>
                    <a:ext uri="{9D8B030D-6E8A-4147-A177-3AD203B41FA5}">
                      <a16:colId xmlns:a16="http://schemas.microsoft.com/office/drawing/2014/main" val="1920065918"/>
                    </a:ext>
                  </a:extLst>
                </a:gridCol>
                <a:gridCol w="2028572">
                  <a:extLst>
                    <a:ext uri="{9D8B030D-6E8A-4147-A177-3AD203B41FA5}">
                      <a16:colId xmlns:a16="http://schemas.microsoft.com/office/drawing/2014/main" val="3290510598"/>
                    </a:ext>
                  </a:extLst>
                </a:gridCol>
                <a:gridCol w="2502537">
                  <a:extLst>
                    <a:ext uri="{9D8B030D-6E8A-4147-A177-3AD203B41FA5}">
                      <a16:colId xmlns:a16="http://schemas.microsoft.com/office/drawing/2014/main" val="3747857659"/>
                    </a:ext>
                  </a:extLst>
                </a:gridCol>
                <a:gridCol w="1654139">
                  <a:extLst>
                    <a:ext uri="{9D8B030D-6E8A-4147-A177-3AD203B41FA5}">
                      <a16:colId xmlns:a16="http://schemas.microsoft.com/office/drawing/2014/main" val="189112566"/>
                    </a:ext>
                  </a:extLst>
                </a:gridCol>
                <a:gridCol w="1620961">
                  <a:extLst>
                    <a:ext uri="{9D8B030D-6E8A-4147-A177-3AD203B41FA5}">
                      <a16:colId xmlns:a16="http://schemas.microsoft.com/office/drawing/2014/main" val="2030354864"/>
                    </a:ext>
                  </a:extLst>
                </a:gridCol>
              </a:tblGrid>
              <a:tr h="8853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VP Name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 Manager Name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Avg of Deal Cost 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mns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Won deals (%)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Won deals (no)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25653"/>
                  </a:ext>
                </a:extLst>
              </a:tr>
              <a:tr h="6386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Long Bergstrom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 Russell Dahlen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0.84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71.43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55559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Rahul Bajpai 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Rudraksh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Sharma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0.47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36.36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72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176235"/>
                  </a:ext>
                </a:extLst>
              </a:tr>
              <a:tr h="6513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Neeraj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kumar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 Molly 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Eakes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0.79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43.06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510474"/>
                  </a:ext>
                </a:extLst>
              </a:tr>
              <a:tr h="67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Ankita Aggarwal 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 Desmond 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Krout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0.25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24.88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53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480666"/>
                  </a:ext>
                </a:extLst>
              </a:tr>
              <a:tr h="6050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Neeraj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kumar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 Vinay Kumar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0.74 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68.00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51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7435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90ADE10C-8E79-4FE9-936B-B1D3A0E7A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188" y="3430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50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FC40203-A5B9-4D03-9F65-79FFDC474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188" y="3430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ADE10C-8E79-4FE9-936B-B1D3A0E7A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188" y="3430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CFB100-99BA-4383-A305-96AA383B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188" y="515085"/>
            <a:ext cx="8456612" cy="5346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Best Bid Manager and VP combination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(Based on Average Deal Cost)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F3BCA4D-7814-4A3D-B562-A48A9CA52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6961"/>
              </p:ext>
            </p:extLst>
          </p:nvPr>
        </p:nvGraphicFramePr>
        <p:xfrm>
          <a:off x="731520" y="1814731"/>
          <a:ext cx="10092080" cy="403452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tableStyleId>{5C22544A-7EE6-4342-B048-85BDC9FD1C3A}</a:tableStyleId>
              </a:tblPr>
              <a:tblGrid>
                <a:gridCol w="1538923">
                  <a:extLst>
                    <a:ext uri="{9D8B030D-6E8A-4147-A177-3AD203B41FA5}">
                      <a16:colId xmlns:a16="http://schemas.microsoft.com/office/drawing/2014/main" val="795115164"/>
                    </a:ext>
                  </a:extLst>
                </a:gridCol>
                <a:gridCol w="1941341">
                  <a:extLst>
                    <a:ext uri="{9D8B030D-6E8A-4147-A177-3AD203B41FA5}">
                      <a16:colId xmlns:a16="http://schemas.microsoft.com/office/drawing/2014/main" val="2723758391"/>
                    </a:ext>
                  </a:extLst>
                </a:gridCol>
                <a:gridCol w="2718211">
                  <a:extLst>
                    <a:ext uri="{9D8B030D-6E8A-4147-A177-3AD203B41FA5}">
                      <a16:colId xmlns:a16="http://schemas.microsoft.com/office/drawing/2014/main" val="3385747237"/>
                    </a:ext>
                  </a:extLst>
                </a:gridCol>
                <a:gridCol w="1841657">
                  <a:extLst>
                    <a:ext uri="{9D8B030D-6E8A-4147-A177-3AD203B41FA5}">
                      <a16:colId xmlns:a16="http://schemas.microsoft.com/office/drawing/2014/main" val="2115381052"/>
                    </a:ext>
                  </a:extLst>
                </a:gridCol>
                <a:gridCol w="2051948">
                  <a:extLst>
                    <a:ext uri="{9D8B030D-6E8A-4147-A177-3AD203B41FA5}">
                      <a16:colId xmlns:a16="http://schemas.microsoft.com/office/drawing/2014/main" val="289376743"/>
                    </a:ext>
                  </a:extLst>
                </a:gridCol>
              </a:tblGrid>
              <a:tr h="727641">
                <a:tc>
                  <a:txBody>
                    <a:bodyPr/>
                    <a:lstStyle/>
                    <a:p>
                      <a:pPr marL="457209" marR="0" lvl="1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VP </a:t>
                      </a:r>
                      <a:r>
                        <a:rPr lang="en-US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57209" marR="0" lvl="1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Manager Name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57209" marR="0" lvl="1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Avg of Deal Cost (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mns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57209" marR="0" lvl="1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Won deals (%)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57209" marR="0" lvl="1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Won deals (no)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54811"/>
                  </a:ext>
                </a:extLst>
              </a:tr>
              <a:tr h="7276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Ekta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Zutshi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Jitendra Choudhary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6.34 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64.71 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07102"/>
                  </a:ext>
                </a:extLst>
              </a:tr>
              <a:tr h="7276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Brendon Wycoff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Vansu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dev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3.54 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33.33 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43068"/>
                  </a:ext>
                </a:extLst>
              </a:tr>
              <a:tr h="7276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Mangesh K. Singh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Shobhit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Gupta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2.32 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37.50 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9884"/>
                  </a:ext>
                </a:extLst>
              </a:tr>
              <a:tr h="7276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Brendon Wycoff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Virak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Kandpal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2.12 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41.67 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462766"/>
                  </a:ext>
                </a:extLst>
              </a:tr>
              <a:tr h="3963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Ekta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Zutshi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  Rahul Bajpai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2.09 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64.71 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984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87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32 Points 48">
            <a:extLst>
              <a:ext uri="{FF2B5EF4-FFF2-40B4-BE49-F238E27FC236}">
                <a16:creationId xmlns:a16="http://schemas.microsoft.com/office/drawing/2014/main" id="{74FB4A65-C9C2-492C-BE51-B3D719C9376C}"/>
              </a:ext>
            </a:extLst>
          </p:cNvPr>
          <p:cNvSpPr>
            <a:spLocks noChangeAspect="1"/>
          </p:cNvSpPr>
          <p:nvPr/>
        </p:nvSpPr>
        <p:spPr>
          <a:xfrm>
            <a:off x="1744072" y="2146248"/>
            <a:ext cx="2740958" cy="2740946"/>
          </a:xfrm>
          <a:prstGeom prst="star32">
            <a:avLst>
              <a:gd name="adj" fmla="val 38635"/>
            </a:avLst>
          </a:prstGeom>
          <a:solidFill>
            <a:srgbClr val="F9F3D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4589"/>
            <a:endParaRPr lang="en-US" sz="1632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Star: 32 Points 51">
            <a:extLst>
              <a:ext uri="{FF2B5EF4-FFF2-40B4-BE49-F238E27FC236}">
                <a16:creationId xmlns:a16="http://schemas.microsoft.com/office/drawing/2014/main" id="{62C196E6-CB8A-4FDF-A125-ED65DCE65336}"/>
              </a:ext>
            </a:extLst>
          </p:cNvPr>
          <p:cNvSpPr>
            <a:spLocks noChangeAspect="1"/>
          </p:cNvSpPr>
          <p:nvPr/>
        </p:nvSpPr>
        <p:spPr>
          <a:xfrm>
            <a:off x="1938901" y="2341077"/>
            <a:ext cx="2351302" cy="2351291"/>
          </a:xfrm>
          <a:prstGeom prst="star32">
            <a:avLst>
              <a:gd name="adj" fmla="val 41762"/>
            </a:avLst>
          </a:prstGeom>
          <a:solidFill>
            <a:srgbClr val="F9F3D3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4589"/>
            <a:endParaRPr lang="en-US" sz="1632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5" name="Star: 32 Points 50">
            <a:extLst>
              <a:ext uri="{FF2B5EF4-FFF2-40B4-BE49-F238E27FC236}">
                <a16:creationId xmlns:a16="http://schemas.microsoft.com/office/drawing/2014/main" id="{7F22F6CA-E074-4FAD-93C0-D8C2D961183C}"/>
              </a:ext>
            </a:extLst>
          </p:cNvPr>
          <p:cNvSpPr>
            <a:spLocks noChangeAspect="1"/>
          </p:cNvSpPr>
          <p:nvPr/>
        </p:nvSpPr>
        <p:spPr>
          <a:xfrm>
            <a:off x="2128394" y="2530570"/>
            <a:ext cx="1972314" cy="1972303"/>
          </a:xfrm>
          <a:prstGeom prst="star32">
            <a:avLst>
              <a:gd name="adj" fmla="val 41529"/>
            </a:avLst>
          </a:prstGeom>
          <a:solidFill>
            <a:srgbClr val="F6E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4589"/>
            <a:endParaRPr lang="en-US" sz="1632" dirty="0">
              <a:solidFill>
                <a:prstClr val="white"/>
              </a:solidFill>
              <a:latin typeface="Arial" panose="020B0604020202020204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531521" y="1618441"/>
            <a:ext cx="1189093" cy="2509847"/>
            <a:chOff x="1637575" y="1392049"/>
            <a:chExt cx="1311305" cy="2767803"/>
          </a:xfrm>
        </p:grpSpPr>
        <p:sp>
          <p:nvSpPr>
            <p:cNvPr id="52" name="Freeform: Shape 44">
              <a:extLst>
                <a:ext uri="{FF2B5EF4-FFF2-40B4-BE49-F238E27FC236}">
                  <a16:creationId xmlns:a16="http://schemas.microsoft.com/office/drawing/2014/main" id="{DEBB1112-CBE3-404E-B3D3-8E91B3551CF5}"/>
                </a:ext>
              </a:extLst>
            </p:cNvPr>
            <p:cNvSpPr/>
            <p:nvPr/>
          </p:nvSpPr>
          <p:spPr>
            <a:xfrm>
              <a:off x="1637575" y="2472096"/>
              <a:ext cx="1311305" cy="1687756"/>
            </a:xfrm>
            <a:custGeom>
              <a:avLst/>
              <a:gdLst>
                <a:gd name="connsiteX0" fmla="*/ 498475 w 1266825"/>
                <a:gd name="connsiteY0" fmla="*/ 0 h 1114425"/>
                <a:gd name="connsiteX1" fmla="*/ 1146175 w 1266825"/>
                <a:gd name="connsiteY1" fmla="*/ 146050 h 1114425"/>
                <a:gd name="connsiteX2" fmla="*/ 1158875 w 1266825"/>
                <a:gd name="connsiteY2" fmla="*/ 241300 h 1114425"/>
                <a:gd name="connsiteX3" fmla="*/ 1266825 w 1266825"/>
                <a:gd name="connsiteY3" fmla="*/ 1114425 h 1114425"/>
                <a:gd name="connsiteX4" fmla="*/ 0 w 1266825"/>
                <a:gd name="connsiteY4" fmla="*/ 787400 h 1114425"/>
                <a:gd name="connsiteX5" fmla="*/ 238125 w 1266825"/>
                <a:gd name="connsiteY5" fmla="*/ 469900 h 1114425"/>
                <a:gd name="connsiteX6" fmla="*/ 450850 w 1266825"/>
                <a:gd name="connsiteY6" fmla="*/ 82550 h 1114425"/>
                <a:gd name="connsiteX7" fmla="*/ 498475 w 1266825"/>
                <a:gd name="connsiteY7" fmla="*/ 0 h 1114425"/>
                <a:gd name="connsiteX0" fmla="*/ 498475 w 1266825"/>
                <a:gd name="connsiteY0" fmla="*/ 0 h 1114425"/>
                <a:gd name="connsiteX1" fmla="*/ 1146175 w 1266825"/>
                <a:gd name="connsiteY1" fmla="*/ 146050 h 1114425"/>
                <a:gd name="connsiteX2" fmla="*/ 1158875 w 1266825"/>
                <a:gd name="connsiteY2" fmla="*/ 241300 h 1114425"/>
                <a:gd name="connsiteX3" fmla="*/ 1266825 w 1266825"/>
                <a:gd name="connsiteY3" fmla="*/ 1114425 h 1114425"/>
                <a:gd name="connsiteX4" fmla="*/ 0 w 1266825"/>
                <a:gd name="connsiteY4" fmla="*/ 787400 h 1114425"/>
                <a:gd name="connsiteX5" fmla="*/ 450850 w 1266825"/>
                <a:gd name="connsiteY5" fmla="*/ 82550 h 1114425"/>
                <a:gd name="connsiteX6" fmla="*/ 498475 w 1266825"/>
                <a:gd name="connsiteY6" fmla="*/ 0 h 1114425"/>
                <a:gd name="connsiteX0" fmla="*/ 498475 w 1266825"/>
                <a:gd name="connsiteY0" fmla="*/ 0 h 1114425"/>
                <a:gd name="connsiteX1" fmla="*/ 1146175 w 1266825"/>
                <a:gd name="connsiteY1" fmla="*/ 146050 h 1114425"/>
                <a:gd name="connsiteX2" fmla="*/ 1158875 w 1266825"/>
                <a:gd name="connsiteY2" fmla="*/ 241300 h 1114425"/>
                <a:gd name="connsiteX3" fmla="*/ 1266825 w 1266825"/>
                <a:gd name="connsiteY3" fmla="*/ 1114425 h 1114425"/>
                <a:gd name="connsiteX4" fmla="*/ 0 w 1266825"/>
                <a:gd name="connsiteY4" fmla="*/ 787400 h 1114425"/>
                <a:gd name="connsiteX5" fmla="*/ 450850 w 1266825"/>
                <a:gd name="connsiteY5" fmla="*/ 82550 h 1114425"/>
                <a:gd name="connsiteX6" fmla="*/ 498475 w 1266825"/>
                <a:gd name="connsiteY6" fmla="*/ 0 h 1114425"/>
                <a:gd name="connsiteX0" fmla="*/ 498475 w 1266825"/>
                <a:gd name="connsiteY0" fmla="*/ 0 h 1114425"/>
                <a:gd name="connsiteX1" fmla="*/ 1146175 w 1266825"/>
                <a:gd name="connsiteY1" fmla="*/ 146050 h 1114425"/>
                <a:gd name="connsiteX2" fmla="*/ 1158875 w 1266825"/>
                <a:gd name="connsiteY2" fmla="*/ 241300 h 1114425"/>
                <a:gd name="connsiteX3" fmla="*/ 1266825 w 1266825"/>
                <a:gd name="connsiteY3" fmla="*/ 1114425 h 1114425"/>
                <a:gd name="connsiteX4" fmla="*/ 0 w 1266825"/>
                <a:gd name="connsiteY4" fmla="*/ 787400 h 1114425"/>
                <a:gd name="connsiteX5" fmla="*/ 450850 w 1266825"/>
                <a:gd name="connsiteY5" fmla="*/ 82550 h 1114425"/>
                <a:gd name="connsiteX6" fmla="*/ 498475 w 1266825"/>
                <a:gd name="connsiteY6" fmla="*/ 0 h 1114425"/>
                <a:gd name="connsiteX0" fmla="*/ 498475 w 1266825"/>
                <a:gd name="connsiteY0" fmla="*/ 0 h 1114425"/>
                <a:gd name="connsiteX1" fmla="*/ 1146175 w 1266825"/>
                <a:gd name="connsiteY1" fmla="*/ 146050 h 1114425"/>
                <a:gd name="connsiteX2" fmla="*/ 1158875 w 1266825"/>
                <a:gd name="connsiteY2" fmla="*/ 241300 h 1114425"/>
                <a:gd name="connsiteX3" fmla="*/ 1266825 w 1266825"/>
                <a:gd name="connsiteY3" fmla="*/ 1114425 h 1114425"/>
                <a:gd name="connsiteX4" fmla="*/ 0 w 1266825"/>
                <a:gd name="connsiteY4" fmla="*/ 787400 h 1114425"/>
                <a:gd name="connsiteX5" fmla="*/ 450850 w 1266825"/>
                <a:gd name="connsiteY5" fmla="*/ 82550 h 1114425"/>
                <a:gd name="connsiteX6" fmla="*/ 498475 w 1266825"/>
                <a:gd name="connsiteY6" fmla="*/ 0 h 1114425"/>
                <a:gd name="connsiteX0" fmla="*/ 498475 w 1266825"/>
                <a:gd name="connsiteY0" fmla="*/ 0 h 1114425"/>
                <a:gd name="connsiteX1" fmla="*/ 1146175 w 1266825"/>
                <a:gd name="connsiteY1" fmla="*/ 146050 h 1114425"/>
                <a:gd name="connsiteX2" fmla="*/ 1158875 w 1266825"/>
                <a:gd name="connsiteY2" fmla="*/ 241300 h 1114425"/>
                <a:gd name="connsiteX3" fmla="*/ 1266825 w 1266825"/>
                <a:gd name="connsiteY3" fmla="*/ 1114425 h 1114425"/>
                <a:gd name="connsiteX4" fmla="*/ 0 w 1266825"/>
                <a:gd name="connsiteY4" fmla="*/ 787400 h 1114425"/>
                <a:gd name="connsiteX5" fmla="*/ 450850 w 1266825"/>
                <a:gd name="connsiteY5" fmla="*/ 82550 h 1114425"/>
                <a:gd name="connsiteX6" fmla="*/ 498475 w 1266825"/>
                <a:gd name="connsiteY6" fmla="*/ 0 h 1114425"/>
                <a:gd name="connsiteX0" fmla="*/ 498475 w 1266825"/>
                <a:gd name="connsiteY0" fmla="*/ 0 h 1114425"/>
                <a:gd name="connsiteX1" fmla="*/ 1146175 w 1266825"/>
                <a:gd name="connsiteY1" fmla="*/ 146050 h 1114425"/>
                <a:gd name="connsiteX2" fmla="*/ 1158875 w 1266825"/>
                <a:gd name="connsiteY2" fmla="*/ 241300 h 1114425"/>
                <a:gd name="connsiteX3" fmla="*/ 1266825 w 1266825"/>
                <a:gd name="connsiteY3" fmla="*/ 1114425 h 1114425"/>
                <a:gd name="connsiteX4" fmla="*/ 0 w 1266825"/>
                <a:gd name="connsiteY4" fmla="*/ 787400 h 1114425"/>
                <a:gd name="connsiteX5" fmla="*/ 450850 w 1266825"/>
                <a:gd name="connsiteY5" fmla="*/ 82550 h 1114425"/>
                <a:gd name="connsiteX6" fmla="*/ 498475 w 1266825"/>
                <a:gd name="connsiteY6" fmla="*/ 0 h 1114425"/>
                <a:gd name="connsiteX0" fmla="*/ 498475 w 1266825"/>
                <a:gd name="connsiteY0" fmla="*/ 0 h 1114425"/>
                <a:gd name="connsiteX1" fmla="*/ 1146175 w 1266825"/>
                <a:gd name="connsiteY1" fmla="*/ 146050 h 1114425"/>
                <a:gd name="connsiteX2" fmla="*/ 1158875 w 1266825"/>
                <a:gd name="connsiteY2" fmla="*/ 241300 h 1114425"/>
                <a:gd name="connsiteX3" fmla="*/ 1266825 w 1266825"/>
                <a:gd name="connsiteY3" fmla="*/ 1114425 h 1114425"/>
                <a:gd name="connsiteX4" fmla="*/ 0 w 1266825"/>
                <a:gd name="connsiteY4" fmla="*/ 787400 h 1114425"/>
                <a:gd name="connsiteX5" fmla="*/ 450850 w 1266825"/>
                <a:gd name="connsiteY5" fmla="*/ 82550 h 1114425"/>
                <a:gd name="connsiteX6" fmla="*/ 498475 w 1266825"/>
                <a:gd name="connsiteY6" fmla="*/ 0 h 1114425"/>
                <a:gd name="connsiteX0" fmla="*/ 498475 w 1266825"/>
                <a:gd name="connsiteY0" fmla="*/ 0 h 1114425"/>
                <a:gd name="connsiteX1" fmla="*/ 1146175 w 1266825"/>
                <a:gd name="connsiteY1" fmla="*/ 146050 h 1114425"/>
                <a:gd name="connsiteX2" fmla="*/ 1158875 w 1266825"/>
                <a:gd name="connsiteY2" fmla="*/ 241300 h 1114425"/>
                <a:gd name="connsiteX3" fmla="*/ 1266825 w 1266825"/>
                <a:gd name="connsiteY3" fmla="*/ 1114425 h 1114425"/>
                <a:gd name="connsiteX4" fmla="*/ 0 w 1266825"/>
                <a:gd name="connsiteY4" fmla="*/ 787400 h 1114425"/>
                <a:gd name="connsiteX5" fmla="*/ 450850 w 1266825"/>
                <a:gd name="connsiteY5" fmla="*/ 82550 h 1114425"/>
                <a:gd name="connsiteX6" fmla="*/ 498475 w 1266825"/>
                <a:gd name="connsiteY6" fmla="*/ 0 h 1114425"/>
                <a:gd name="connsiteX0" fmla="*/ 498475 w 1269288"/>
                <a:gd name="connsiteY0" fmla="*/ 0 h 1114425"/>
                <a:gd name="connsiteX1" fmla="*/ 1146175 w 1269288"/>
                <a:gd name="connsiteY1" fmla="*/ 146050 h 1114425"/>
                <a:gd name="connsiteX2" fmla="*/ 1158875 w 1269288"/>
                <a:gd name="connsiteY2" fmla="*/ 241300 h 1114425"/>
                <a:gd name="connsiteX3" fmla="*/ 1266825 w 1269288"/>
                <a:gd name="connsiteY3" fmla="*/ 1114425 h 1114425"/>
                <a:gd name="connsiteX4" fmla="*/ 0 w 1269288"/>
                <a:gd name="connsiteY4" fmla="*/ 787400 h 1114425"/>
                <a:gd name="connsiteX5" fmla="*/ 450850 w 1269288"/>
                <a:gd name="connsiteY5" fmla="*/ 82550 h 1114425"/>
                <a:gd name="connsiteX6" fmla="*/ 498475 w 1269288"/>
                <a:gd name="connsiteY6" fmla="*/ 0 h 1114425"/>
                <a:gd name="connsiteX0" fmla="*/ 498475 w 1268993"/>
                <a:gd name="connsiteY0" fmla="*/ 0 h 1114425"/>
                <a:gd name="connsiteX1" fmla="*/ 1146175 w 1268993"/>
                <a:gd name="connsiteY1" fmla="*/ 146050 h 1114425"/>
                <a:gd name="connsiteX2" fmla="*/ 1158875 w 1268993"/>
                <a:gd name="connsiteY2" fmla="*/ 241300 h 1114425"/>
                <a:gd name="connsiteX3" fmla="*/ 1266825 w 1268993"/>
                <a:gd name="connsiteY3" fmla="*/ 1114425 h 1114425"/>
                <a:gd name="connsiteX4" fmla="*/ 0 w 1268993"/>
                <a:gd name="connsiteY4" fmla="*/ 787400 h 1114425"/>
                <a:gd name="connsiteX5" fmla="*/ 450850 w 1268993"/>
                <a:gd name="connsiteY5" fmla="*/ 82550 h 1114425"/>
                <a:gd name="connsiteX6" fmla="*/ 498475 w 1268993"/>
                <a:gd name="connsiteY6" fmla="*/ 0 h 1114425"/>
                <a:gd name="connsiteX0" fmla="*/ 531543 w 1302061"/>
                <a:gd name="connsiteY0" fmla="*/ 0 h 1191545"/>
                <a:gd name="connsiteX1" fmla="*/ 1179243 w 1302061"/>
                <a:gd name="connsiteY1" fmla="*/ 146050 h 1191545"/>
                <a:gd name="connsiteX2" fmla="*/ 1191943 w 1302061"/>
                <a:gd name="connsiteY2" fmla="*/ 241300 h 1191545"/>
                <a:gd name="connsiteX3" fmla="*/ 1299893 w 1302061"/>
                <a:gd name="connsiteY3" fmla="*/ 1114425 h 1191545"/>
                <a:gd name="connsiteX4" fmla="*/ 33068 w 1302061"/>
                <a:gd name="connsiteY4" fmla="*/ 787400 h 1191545"/>
                <a:gd name="connsiteX5" fmla="*/ 483918 w 1302061"/>
                <a:gd name="connsiteY5" fmla="*/ 82550 h 1191545"/>
                <a:gd name="connsiteX6" fmla="*/ 531543 w 1302061"/>
                <a:gd name="connsiteY6" fmla="*/ 0 h 1191545"/>
                <a:gd name="connsiteX0" fmla="*/ 532528 w 1303046"/>
                <a:gd name="connsiteY0" fmla="*/ 0 h 1537862"/>
                <a:gd name="connsiteX1" fmla="*/ 1180228 w 1303046"/>
                <a:gd name="connsiteY1" fmla="*/ 146050 h 1537862"/>
                <a:gd name="connsiteX2" fmla="*/ 1192928 w 1303046"/>
                <a:gd name="connsiteY2" fmla="*/ 241300 h 1537862"/>
                <a:gd name="connsiteX3" fmla="*/ 1300878 w 1303046"/>
                <a:gd name="connsiteY3" fmla="*/ 1114425 h 1537862"/>
                <a:gd name="connsiteX4" fmla="*/ 34053 w 1303046"/>
                <a:gd name="connsiteY4" fmla="*/ 787400 h 1537862"/>
                <a:gd name="connsiteX5" fmla="*/ 484903 w 1303046"/>
                <a:gd name="connsiteY5" fmla="*/ 82550 h 1537862"/>
                <a:gd name="connsiteX6" fmla="*/ 532528 w 1303046"/>
                <a:gd name="connsiteY6" fmla="*/ 0 h 1537862"/>
                <a:gd name="connsiteX0" fmla="*/ 529163 w 1299681"/>
                <a:gd name="connsiteY0" fmla="*/ 0 h 1684965"/>
                <a:gd name="connsiteX1" fmla="*/ 1176863 w 1299681"/>
                <a:gd name="connsiteY1" fmla="*/ 146050 h 1684965"/>
                <a:gd name="connsiteX2" fmla="*/ 1189563 w 1299681"/>
                <a:gd name="connsiteY2" fmla="*/ 241300 h 1684965"/>
                <a:gd name="connsiteX3" fmla="*/ 1297513 w 1299681"/>
                <a:gd name="connsiteY3" fmla="*/ 1114425 h 1684965"/>
                <a:gd name="connsiteX4" fmla="*/ 30688 w 1299681"/>
                <a:gd name="connsiteY4" fmla="*/ 787400 h 1684965"/>
                <a:gd name="connsiteX5" fmla="*/ 481538 w 1299681"/>
                <a:gd name="connsiteY5" fmla="*/ 82550 h 1684965"/>
                <a:gd name="connsiteX6" fmla="*/ 529163 w 1299681"/>
                <a:gd name="connsiteY6" fmla="*/ 0 h 1684965"/>
                <a:gd name="connsiteX0" fmla="*/ 541913 w 1312431"/>
                <a:gd name="connsiteY0" fmla="*/ 0 h 1690043"/>
                <a:gd name="connsiteX1" fmla="*/ 1189613 w 1312431"/>
                <a:gd name="connsiteY1" fmla="*/ 146050 h 1690043"/>
                <a:gd name="connsiteX2" fmla="*/ 1202313 w 1312431"/>
                <a:gd name="connsiteY2" fmla="*/ 241300 h 1690043"/>
                <a:gd name="connsiteX3" fmla="*/ 1310263 w 1312431"/>
                <a:gd name="connsiteY3" fmla="*/ 1114425 h 1690043"/>
                <a:gd name="connsiteX4" fmla="*/ 43438 w 1312431"/>
                <a:gd name="connsiteY4" fmla="*/ 787400 h 1690043"/>
                <a:gd name="connsiteX5" fmla="*/ 494288 w 1312431"/>
                <a:gd name="connsiteY5" fmla="*/ 82550 h 1690043"/>
                <a:gd name="connsiteX6" fmla="*/ 541913 w 1312431"/>
                <a:gd name="connsiteY6" fmla="*/ 0 h 1690043"/>
                <a:gd name="connsiteX0" fmla="*/ 543034 w 1313552"/>
                <a:gd name="connsiteY0" fmla="*/ 0 h 1671957"/>
                <a:gd name="connsiteX1" fmla="*/ 1190734 w 1313552"/>
                <a:gd name="connsiteY1" fmla="*/ 146050 h 1671957"/>
                <a:gd name="connsiteX2" fmla="*/ 1203434 w 1313552"/>
                <a:gd name="connsiteY2" fmla="*/ 241300 h 1671957"/>
                <a:gd name="connsiteX3" fmla="*/ 1311384 w 1313552"/>
                <a:gd name="connsiteY3" fmla="*/ 1114425 h 1671957"/>
                <a:gd name="connsiteX4" fmla="*/ 44559 w 1313552"/>
                <a:gd name="connsiteY4" fmla="*/ 787400 h 1671957"/>
                <a:gd name="connsiteX5" fmla="*/ 495409 w 1313552"/>
                <a:gd name="connsiteY5" fmla="*/ 82550 h 1671957"/>
                <a:gd name="connsiteX6" fmla="*/ 543034 w 1313552"/>
                <a:gd name="connsiteY6" fmla="*/ 0 h 1671957"/>
                <a:gd name="connsiteX0" fmla="*/ 543034 w 1313552"/>
                <a:gd name="connsiteY0" fmla="*/ 0 h 1671957"/>
                <a:gd name="connsiteX1" fmla="*/ 1190734 w 1313552"/>
                <a:gd name="connsiteY1" fmla="*/ 146050 h 1671957"/>
                <a:gd name="connsiteX2" fmla="*/ 1203434 w 1313552"/>
                <a:gd name="connsiteY2" fmla="*/ 241300 h 1671957"/>
                <a:gd name="connsiteX3" fmla="*/ 1311384 w 1313552"/>
                <a:gd name="connsiteY3" fmla="*/ 1114425 h 1671957"/>
                <a:gd name="connsiteX4" fmla="*/ 44559 w 1313552"/>
                <a:gd name="connsiteY4" fmla="*/ 787400 h 1671957"/>
                <a:gd name="connsiteX5" fmla="*/ 495409 w 1313552"/>
                <a:gd name="connsiteY5" fmla="*/ 82550 h 1671957"/>
                <a:gd name="connsiteX6" fmla="*/ 543034 w 1313552"/>
                <a:gd name="connsiteY6" fmla="*/ 0 h 1671957"/>
                <a:gd name="connsiteX0" fmla="*/ 543034 w 1313552"/>
                <a:gd name="connsiteY0" fmla="*/ 0 h 1671957"/>
                <a:gd name="connsiteX1" fmla="*/ 1190734 w 1313552"/>
                <a:gd name="connsiteY1" fmla="*/ 146050 h 1671957"/>
                <a:gd name="connsiteX2" fmla="*/ 1203434 w 1313552"/>
                <a:gd name="connsiteY2" fmla="*/ 241300 h 1671957"/>
                <a:gd name="connsiteX3" fmla="*/ 1311384 w 1313552"/>
                <a:gd name="connsiteY3" fmla="*/ 1114425 h 1671957"/>
                <a:gd name="connsiteX4" fmla="*/ 44559 w 1313552"/>
                <a:gd name="connsiteY4" fmla="*/ 787400 h 1671957"/>
                <a:gd name="connsiteX5" fmla="*/ 495409 w 1313552"/>
                <a:gd name="connsiteY5" fmla="*/ 82550 h 1671957"/>
                <a:gd name="connsiteX6" fmla="*/ 543034 w 1313552"/>
                <a:gd name="connsiteY6" fmla="*/ 0 h 1671957"/>
                <a:gd name="connsiteX0" fmla="*/ 543034 w 1316295"/>
                <a:gd name="connsiteY0" fmla="*/ 0 h 1671957"/>
                <a:gd name="connsiteX1" fmla="*/ 1190734 w 1316295"/>
                <a:gd name="connsiteY1" fmla="*/ 146050 h 1671957"/>
                <a:gd name="connsiteX2" fmla="*/ 1203434 w 1316295"/>
                <a:gd name="connsiteY2" fmla="*/ 241300 h 1671957"/>
                <a:gd name="connsiteX3" fmla="*/ 1311384 w 1316295"/>
                <a:gd name="connsiteY3" fmla="*/ 1114425 h 1671957"/>
                <a:gd name="connsiteX4" fmla="*/ 44559 w 1316295"/>
                <a:gd name="connsiteY4" fmla="*/ 787400 h 1671957"/>
                <a:gd name="connsiteX5" fmla="*/ 495409 w 1316295"/>
                <a:gd name="connsiteY5" fmla="*/ 82550 h 1671957"/>
                <a:gd name="connsiteX6" fmla="*/ 543034 w 1316295"/>
                <a:gd name="connsiteY6" fmla="*/ 0 h 1671957"/>
                <a:gd name="connsiteX0" fmla="*/ 540329 w 1313590"/>
                <a:gd name="connsiteY0" fmla="*/ 0 h 1662226"/>
                <a:gd name="connsiteX1" fmla="*/ 1188029 w 1313590"/>
                <a:gd name="connsiteY1" fmla="*/ 146050 h 1662226"/>
                <a:gd name="connsiteX2" fmla="*/ 1200729 w 1313590"/>
                <a:gd name="connsiteY2" fmla="*/ 241300 h 1662226"/>
                <a:gd name="connsiteX3" fmla="*/ 1308679 w 1313590"/>
                <a:gd name="connsiteY3" fmla="*/ 1114425 h 1662226"/>
                <a:gd name="connsiteX4" fmla="*/ 41854 w 1313590"/>
                <a:gd name="connsiteY4" fmla="*/ 787400 h 1662226"/>
                <a:gd name="connsiteX5" fmla="*/ 492704 w 1313590"/>
                <a:gd name="connsiteY5" fmla="*/ 82550 h 1662226"/>
                <a:gd name="connsiteX6" fmla="*/ 540329 w 1313590"/>
                <a:gd name="connsiteY6" fmla="*/ 0 h 1662226"/>
                <a:gd name="connsiteX0" fmla="*/ 538044 w 1311305"/>
                <a:gd name="connsiteY0" fmla="*/ 0 h 1687756"/>
                <a:gd name="connsiteX1" fmla="*/ 1185744 w 1311305"/>
                <a:gd name="connsiteY1" fmla="*/ 146050 h 1687756"/>
                <a:gd name="connsiteX2" fmla="*/ 1198444 w 1311305"/>
                <a:gd name="connsiteY2" fmla="*/ 241300 h 1687756"/>
                <a:gd name="connsiteX3" fmla="*/ 1306394 w 1311305"/>
                <a:gd name="connsiteY3" fmla="*/ 1114425 h 1687756"/>
                <a:gd name="connsiteX4" fmla="*/ 39569 w 1311305"/>
                <a:gd name="connsiteY4" fmla="*/ 787400 h 1687756"/>
                <a:gd name="connsiteX5" fmla="*/ 490419 w 1311305"/>
                <a:gd name="connsiteY5" fmla="*/ 82550 h 1687756"/>
                <a:gd name="connsiteX6" fmla="*/ 538044 w 1311305"/>
                <a:gd name="connsiteY6" fmla="*/ 0 h 168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1305" h="1687756">
                  <a:moveTo>
                    <a:pt x="538044" y="0"/>
                  </a:moveTo>
                  <a:lnTo>
                    <a:pt x="1185744" y="146050"/>
                  </a:lnTo>
                  <a:cubicBezTo>
                    <a:pt x="1240777" y="174625"/>
                    <a:pt x="1194211" y="209550"/>
                    <a:pt x="1198444" y="241300"/>
                  </a:cubicBezTo>
                  <a:cubicBezTo>
                    <a:pt x="1088377" y="456142"/>
                    <a:pt x="1349786" y="801158"/>
                    <a:pt x="1306394" y="1114425"/>
                  </a:cubicBezTo>
                  <a:cubicBezTo>
                    <a:pt x="1042869" y="2142067"/>
                    <a:pt x="-239831" y="1636183"/>
                    <a:pt x="39569" y="787400"/>
                  </a:cubicBezTo>
                  <a:cubicBezTo>
                    <a:pt x="116827" y="527050"/>
                    <a:pt x="467136" y="415925"/>
                    <a:pt x="490419" y="82550"/>
                  </a:cubicBezTo>
                  <a:cubicBezTo>
                    <a:pt x="506294" y="55033"/>
                    <a:pt x="484069" y="5292"/>
                    <a:pt x="53804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0" name="Freeform: Shape 55">
              <a:extLst>
                <a:ext uri="{FF2B5EF4-FFF2-40B4-BE49-F238E27FC236}">
                  <a16:creationId xmlns:a16="http://schemas.microsoft.com/office/drawing/2014/main" id="{EA8BEAFC-D049-4818-9015-11EB2A35E967}"/>
                </a:ext>
              </a:extLst>
            </p:cNvPr>
            <p:cNvSpPr/>
            <p:nvPr/>
          </p:nvSpPr>
          <p:spPr>
            <a:xfrm>
              <a:off x="2638425" y="1417995"/>
              <a:ext cx="0" cy="504825"/>
            </a:xfrm>
            <a:custGeom>
              <a:avLst/>
              <a:gdLst>
                <a:gd name="connsiteX0" fmla="*/ 0 w 0"/>
                <a:gd name="connsiteY0" fmla="*/ 504825 h 504825"/>
                <a:gd name="connsiteX1" fmla="*/ 0 w 0"/>
                <a:gd name="connsiteY1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04825">
                  <a:moveTo>
                    <a:pt x="0" y="504825"/>
                  </a:moveTo>
                  <a:lnTo>
                    <a:pt x="0" y="0"/>
                  </a:lnTo>
                </a:path>
              </a:pathLst>
            </a:custGeom>
            <a:noFill/>
            <a:ln w="57150" cap="rnd">
              <a:solidFill>
                <a:srgbClr val="A6A6A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Freeform: Shape 63">
              <a:extLst>
                <a:ext uri="{FF2B5EF4-FFF2-40B4-BE49-F238E27FC236}">
                  <a16:creationId xmlns:a16="http://schemas.microsoft.com/office/drawing/2014/main" id="{12B7EB02-5788-439C-961E-168B9E413FD9}"/>
                </a:ext>
              </a:extLst>
            </p:cNvPr>
            <p:cNvSpPr/>
            <p:nvPr/>
          </p:nvSpPr>
          <p:spPr>
            <a:xfrm>
              <a:off x="2500813" y="1392049"/>
              <a:ext cx="275224" cy="139560"/>
            </a:xfrm>
            <a:custGeom>
              <a:avLst/>
              <a:gdLst>
                <a:gd name="connsiteX0" fmla="*/ 140390 w 836494"/>
                <a:gd name="connsiteY0" fmla="*/ 0 h 424167"/>
                <a:gd name="connsiteX1" fmla="*/ 696104 w 836494"/>
                <a:gd name="connsiteY1" fmla="*/ 0 h 424167"/>
                <a:gd name="connsiteX2" fmla="*/ 836494 w 836494"/>
                <a:gd name="connsiteY2" fmla="*/ 140390 h 424167"/>
                <a:gd name="connsiteX3" fmla="*/ 696104 w 836494"/>
                <a:gd name="connsiteY3" fmla="*/ 280780 h 424167"/>
                <a:gd name="connsiteX4" fmla="*/ 658422 w 836494"/>
                <a:gd name="connsiteY4" fmla="*/ 280780 h 424167"/>
                <a:gd name="connsiteX5" fmla="*/ 659027 w 836494"/>
                <a:gd name="connsiteY5" fmla="*/ 283777 h 424167"/>
                <a:gd name="connsiteX6" fmla="*/ 518637 w 836494"/>
                <a:gd name="connsiteY6" fmla="*/ 424167 h 424167"/>
                <a:gd name="connsiteX7" fmla="*/ 317857 w 836494"/>
                <a:gd name="connsiteY7" fmla="*/ 424167 h 424167"/>
                <a:gd name="connsiteX8" fmla="*/ 177467 w 836494"/>
                <a:gd name="connsiteY8" fmla="*/ 283777 h 424167"/>
                <a:gd name="connsiteX9" fmla="*/ 178072 w 836494"/>
                <a:gd name="connsiteY9" fmla="*/ 280780 h 424167"/>
                <a:gd name="connsiteX10" fmla="*/ 140390 w 836494"/>
                <a:gd name="connsiteY10" fmla="*/ 280780 h 424167"/>
                <a:gd name="connsiteX11" fmla="*/ 0 w 836494"/>
                <a:gd name="connsiteY11" fmla="*/ 140390 h 424167"/>
                <a:gd name="connsiteX12" fmla="*/ 140390 w 836494"/>
                <a:gd name="connsiteY12" fmla="*/ 0 h 42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6494" h="424167">
                  <a:moveTo>
                    <a:pt x="140390" y="0"/>
                  </a:moveTo>
                  <a:lnTo>
                    <a:pt x="696104" y="0"/>
                  </a:lnTo>
                  <a:cubicBezTo>
                    <a:pt x="773639" y="0"/>
                    <a:pt x="836494" y="62855"/>
                    <a:pt x="836494" y="140390"/>
                  </a:cubicBezTo>
                  <a:cubicBezTo>
                    <a:pt x="836494" y="217925"/>
                    <a:pt x="773639" y="280780"/>
                    <a:pt x="696104" y="280780"/>
                  </a:cubicBezTo>
                  <a:lnTo>
                    <a:pt x="658422" y="280780"/>
                  </a:lnTo>
                  <a:lnTo>
                    <a:pt x="659027" y="283777"/>
                  </a:lnTo>
                  <a:cubicBezTo>
                    <a:pt x="659027" y="361312"/>
                    <a:pt x="596172" y="424167"/>
                    <a:pt x="518637" y="424167"/>
                  </a:cubicBezTo>
                  <a:lnTo>
                    <a:pt x="317857" y="424167"/>
                  </a:lnTo>
                  <a:cubicBezTo>
                    <a:pt x="240322" y="424167"/>
                    <a:pt x="177467" y="361312"/>
                    <a:pt x="177467" y="283777"/>
                  </a:cubicBezTo>
                  <a:lnTo>
                    <a:pt x="178072" y="280780"/>
                  </a:lnTo>
                  <a:lnTo>
                    <a:pt x="140390" y="280780"/>
                  </a:lnTo>
                  <a:cubicBezTo>
                    <a:pt x="62855" y="280780"/>
                    <a:pt x="0" y="217925"/>
                    <a:pt x="0" y="140390"/>
                  </a:cubicBezTo>
                  <a:cubicBezTo>
                    <a:pt x="0" y="62855"/>
                    <a:pt x="62855" y="0"/>
                    <a:pt x="14039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7" name="Rectangle: Top Corners Rounded 45">
              <a:extLst>
                <a:ext uri="{FF2B5EF4-FFF2-40B4-BE49-F238E27FC236}">
                  <a16:creationId xmlns:a16="http://schemas.microsoft.com/office/drawing/2014/main" id="{BB416894-F7DA-4176-BD62-6C3128AA1B7F}"/>
                </a:ext>
              </a:extLst>
            </p:cNvPr>
            <p:cNvSpPr/>
            <p:nvPr/>
          </p:nvSpPr>
          <p:spPr>
            <a:xfrm rot="780000">
              <a:off x="2267974" y="1913085"/>
              <a:ext cx="618365" cy="639410"/>
            </a:xfrm>
            <a:prstGeom prst="round2SameRect">
              <a:avLst>
                <a:gd name="adj1" fmla="val 3276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691527C-1CEA-4170-BE7B-7E4C9585D1FD}"/>
              </a:ext>
            </a:extLst>
          </p:cNvPr>
          <p:cNvGrpSpPr/>
          <p:nvPr/>
        </p:nvGrpSpPr>
        <p:grpSpPr>
          <a:xfrm>
            <a:off x="2664530" y="5111928"/>
            <a:ext cx="1379431" cy="1746072"/>
            <a:chOff x="3657600" y="4849127"/>
            <a:chExt cx="1521206" cy="1925529"/>
          </a:xfrm>
        </p:grpSpPr>
        <p:sp>
          <p:nvSpPr>
            <p:cNvPr id="4" name="Freeform: Shape 30">
              <a:extLst>
                <a:ext uri="{FF2B5EF4-FFF2-40B4-BE49-F238E27FC236}">
                  <a16:creationId xmlns:a16="http://schemas.microsoft.com/office/drawing/2014/main" id="{9BB023A3-6995-4979-AF46-31FCA7FDF6D0}"/>
                </a:ext>
              </a:extLst>
            </p:cNvPr>
            <p:cNvSpPr/>
            <p:nvPr/>
          </p:nvSpPr>
          <p:spPr>
            <a:xfrm>
              <a:off x="4649382" y="5457825"/>
              <a:ext cx="481014" cy="1309688"/>
            </a:xfrm>
            <a:custGeom>
              <a:avLst/>
              <a:gdLst>
                <a:gd name="connsiteX0" fmla="*/ 54769 w 469107"/>
                <a:gd name="connsiteY0" fmla="*/ 1309688 h 1309688"/>
                <a:gd name="connsiteX1" fmla="*/ 0 w 469107"/>
                <a:gd name="connsiteY1" fmla="*/ 1309688 h 1309688"/>
                <a:gd name="connsiteX2" fmla="*/ 88107 w 469107"/>
                <a:gd name="connsiteY2" fmla="*/ 280988 h 1309688"/>
                <a:gd name="connsiteX3" fmla="*/ 221457 w 469107"/>
                <a:gd name="connsiteY3" fmla="*/ 0 h 1309688"/>
                <a:gd name="connsiteX4" fmla="*/ 469107 w 469107"/>
                <a:gd name="connsiteY4" fmla="*/ 414338 h 1309688"/>
                <a:gd name="connsiteX5" fmla="*/ 350044 w 469107"/>
                <a:gd name="connsiteY5" fmla="*/ 781050 h 1309688"/>
                <a:gd name="connsiteX6" fmla="*/ 354807 w 469107"/>
                <a:gd name="connsiteY6" fmla="*/ 866775 h 1309688"/>
                <a:gd name="connsiteX7" fmla="*/ 114300 w 469107"/>
                <a:gd name="connsiteY7" fmla="*/ 1269206 h 1309688"/>
                <a:gd name="connsiteX8" fmla="*/ 66675 w 469107"/>
                <a:gd name="connsiteY8" fmla="*/ 1247775 h 1309688"/>
                <a:gd name="connsiteX9" fmla="*/ 54769 w 469107"/>
                <a:gd name="connsiteY9" fmla="*/ 1309688 h 1309688"/>
                <a:gd name="connsiteX0" fmla="*/ 54769 w 469107"/>
                <a:gd name="connsiteY0" fmla="*/ 1309688 h 1309688"/>
                <a:gd name="connsiteX1" fmla="*/ 0 w 469107"/>
                <a:gd name="connsiteY1" fmla="*/ 1309688 h 1309688"/>
                <a:gd name="connsiteX2" fmla="*/ 88107 w 469107"/>
                <a:gd name="connsiteY2" fmla="*/ 280988 h 1309688"/>
                <a:gd name="connsiteX3" fmla="*/ 221457 w 469107"/>
                <a:gd name="connsiteY3" fmla="*/ 0 h 1309688"/>
                <a:gd name="connsiteX4" fmla="*/ 469107 w 469107"/>
                <a:gd name="connsiteY4" fmla="*/ 414338 h 1309688"/>
                <a:gd name="connsiteX5" fmla="*/ 350044 w 469107"/>
                <a:gd name="connsiteY5" fmla="*/ 781050 h 1309688"/>
                <a:gd name="connsiteX6" fmla="*/ 354807 w 469107"/>
                <a:gd name="connsiteY6" fmla="*/ 866775 h 1309688"/>
                <a:gd name="connsiteX7" fmla="*/ 114300 w 469107"/>
                <a:gd name="connsiteY7" fmla="*/ 1269206 h 1309688"/>
                <a:gd name="connsiteX8" fmla="*/ 66675 w 469107"/>
                <a:gd name="connsiteY8" fmla="*/ 1247775 h 1309688"/>
                <a:gd name="connsiteX9" fmla="*/ 54769 w 469107"/>
                <a:gd name="connsiteY9" fmla="*/ 1309688 h 1309688"/>
                <a:gd name="connsiteX0" fmla="*/ 54769 w 469107"/>
                <a:gd name="connsiteY0" fmla="*/ 1309688 h 1309688"/>
                <a:gd name="connsiteX1" fmla="*/ 0 w 469107"/>
                <a:gd name="connsiteY1" fmla="*/ 1309688 h 1309688"/>
                <a:gd name="connsiteX2" fmla="*/ 88107 w 469107"/>
                <a:gd name="connsiteY2" fmla="*/ 280988 h 1309688"/>
                <a:gd name="connsiteX3" fmla="*/ 221457 w 469107"/>
                <a:gd name="connsiteY3" fmla="*/ 0 h 1309688"/>
                <a:gd name="connsiteX4" fmla="*/ 469107 w 469107"/>
                <a:gd name="connsiteY4" fmla="*/ 414338 h 1309688"/>
                <a:gd name="connsiteX5" fmla="*/ 350044 w 469107"/>
                <a:gd name="connsiteY5" fmla="*/ 781050 h 1309688"/>
                <a:gd name="connsiteX6" fmla="*/ 354807 w 469107"/>
                <a:gd name="connsiteY6" fmla="*/ 866775 h 1309688"/>
                <a:gd name="connsiteX7" fmla="*/ 114300 w 469107"/>
                <a:gd name="connsiteY7" fmla="*/ 1269206 h 1309688"/>
                <a:gd name="connsiteX8" fmla="*/ 66675 w 469107"/>
                <a:gd name="connsiteY8" fmla="*/ 1247775 h 1309688"/>
                <a:gd name="connsiteX9" fmla="*/ 54769 w 469107"/>
                <a:gd name="connsiteY9" fmla="*/ 1309688 h 1309688"/>
                <a:gd name="connsiteX0" fmla="*/ 54769 w 469107"/>
                <a:gd name="connsiteY0" fmla="*/ 1309688 h 1309688"/>
                <a:gd name="connsiteX1" fmla="*/ 0 w 469107"/>
                <a:gd name="connsiteY1" fmla="*/ 1309688 h 1309688"/>
                <a:gd name="connsiteX2" fmla="*/ 88107 w 469107"/>
                <a:gd name="connsiteY2" fmla="*/ 280988 h 1309688"/>
                <a:gd name="connsiteX3" fmla="*/ 221457 w 469107"/>
                <a:gd name="connsiteY3" fmla="*/ 0 h 1309688"/>
                <a:gd name="connsiteX4" fmla="*/ 469107 w 469107"/>
                <a:gd name="connsiteY4" fmla="*/ 414338 h 1309688"/>
                <a:gd name="connsiteX5" fmla="*/ 350044 w 469107"/>
                <a:gd name="connsiteY5" fmla="*/ 781050 h 1309688"/>
                <a:gd name="connsiteX6" fmla="*/ 354807 w 469107"/>
                <a:gd name="connsiteY6" fmla="*/ 866775 h 1309688"/>
                <a:gd name="connsiteX7" fmla="*/ 114300 w 469107"/>
                <a:gd name="connsiteY7" fmla="*/ 1269206 h 1309688"/>
                <a:gd name="connsiteX8" fmla="*/ 66675 w 469107"/>
                <a:gd name="connsiteY8" fmla="*/ 1247775 h 1309688"/>
                <a:gd name="connsiteX9" fmla="*/ 54769 w 469107"/>
                <a:gd name="connsiteY9" fmla="*/ 1309688 h 1309688"/>
                <a:gd name="connsiteX0" fmla="*/ 54769 w 476251"/>
                <a:gd name="connsiteY0" fmla="*/ 1309688 h 1309688"/>
                <a:gd name="connsiteX1" fmla="*/ 0 w 476251"/>
                <a:gd name="connsiteY1" fmla="*/ 1309688 h 1309688"/>
                <a:gd name="connsiteX2" fmla="*/ 88107 w 476251"/>
                <a:gd name="connsiteY2" fmla="*/ 280988 h 1309688"/>
                <a:gd name="connsiteX3" fmla="*/ 221457 w 476251"/>
                <a:gd name="connsiteY3" fmla="*/ 0 h 1309688"/>
                <a:gd name="connsiteX4" fmla="*/ 476251 w 476251"/>
                <a:gd name="connsiteY4" fmla="*/ 419100 h 1309688"/>
                <a:gd name="connsiteX5" fmla="*/ 350044 w 476251"/>
                <a:gd name="connsiteY5" fmla="*/ 781050 h 1309688"/>
                <a:gd name="connsiteX6" fmla="*/ 354807 w 476251"/>
                <a:gd name="connsiteY6" fmla="*/ 866775 h 1309688"/>
                <a:gd name="connsiteX7" fmla="*/ 114300 w 476251"/>
                <a:gd name="connsiteY7" fmla="*/ 1269206 h 1309688"/>
                <a:gd name="connsiteX8" fmla="*/ 66675 w 476251"/>
                <a:gd name="connsiteY8" fmla="*/ 1247775 h 1309688"/>
                <a:gd name="connsiteX9" fmla="*/ 54769 w 476251"/>
                <a:gd name="connsiteY9" fmla="*/ 1309688 h 1309688"/>
                <a:gd name="connsiteX0" fmla="*/ 54769 w 476251"/>
                <a:gd name="connsiteY0" fmla="*/ 1309688 h 1309688"/>
                <a:gd name="connsiteX1" fmla="*/ 0 w 476251"/>
                <a:gd name="connsiteY1" fmla="*/ 1309688 h 1309688"/>
                <a:gd name="connsiteX2" fmla="*/ 88107 w 476251"/>
                <a:gd name="connsiteY2" fmla="*/ 280988 h 1309688"/>
                <a:gd name="connsiteX3" fmla="*/ 221457 w 476251"/>
                <a:gd name="connsiteY3" fmla="*/ 0 h 1309688"/>
                <a:gd name="connsiteX4" fmla="*/ 476251 w 476251"/>
                <a:gd name="connsiteY4" fmla="*/ 419100 h 1309688"/>
                <a:gd name="connsiteX5" fmla="*/ 350044 w 476251"/>
                <a:gd name="connsiteY5" fmla="*/ 781050 h 1309688"/>
                <a:gd name="connsiteX6" fmla="*/ 354807 w 476251"/>
                <a:gd name="connsiteY6" fmla="*/ 866775 h 1309688"/>
                <a:gd name="connsiteX7" fmla="*/ 114300 w 476251"/>
                <a:gd name="connsiteY7" fmla="*/ 1269206 h 1309688"/>
                <a:gd name="connsiteX8" fmla="*/ 66675 w 476251"/>
                <a:gd name="connsiteY8" fmla="*/ 1247775 h 1309688"/>
                <a:gd name="connsiteX9" fmla="*/ 54769 w 476251"/>
                <a:gd name="connsiteY9" fmla="*/ 1309688 h 1309688"/>
                <a:gd name="connsiteX0" fmla="*/ 54769 w 476251"/>
                <a:gd name="connsiteY0" fmla="*/ 1309688 h 1309688"/>
                <a:gd name="connsiteX1" fmla="*/ 0 w 476251"/>
                <a:gd name="connsiteY1" fmla="*/ 1309688 h 1309688"/>
                <a:gd name="connsiteX2" fmla="*/ 88107 w 476251"/>
                <a:gd name="connsiteY2" fmla="*/ 280988 h 1309688"/>
                <a:gd name="connsiteX3" fmla="*/ 221457 w 476251"/>
                <a:gd name="connsiteY3" fmla="*/ 0 h 1309688"/>
                <a:gd name="connsiteX4" fmla="*/ 476251 w 476251"/>
                <a:gd name="connsiteY4" fmla="*/ 419100 h 1309688"/>
                <a:gd name="connsiteX5" fmla="*/ 350044 w 476251"/>
                <a:gd name="connsiteY5" fmla="*/ 781050 h 1309688"/>
                <a:gd name="connsiteX6" fmla="*/ 354807 w 476251"/>
                <a:gd name="connsiteY6" fmla="*/ 866775 h 1309688"/>
                <a:gd name="connsiteX7" fmla="*/ 114300 w 476251"/>
                <a:gd name="connsiteY7" fmla="*/ 1269206 h 1309688"/>
                <a:gd name="connsiteX8" fmla="*/ 66675 w 476251"/>
                <a:gd name="connsiteY8" fmla="*/ 1247775 h 1309688"/>
                <a:gd name="connsiteX9" fmla="*/ 54769 w 476251"/>
                <a:gd name="connsiteY9" fmla="*/ 1309688 h 1309688"/>
                <a:gd name="connsiteX0" fmla="*/ 54769 w 476251"/>
                <a:gd name="connsiteY0" fmla="*/ 1309688 h 1309688"/>
                <a:gd name="connsiteX1" fmla="*/ 0 w 476251"/>
                <a:gd name="connsiteY1" fmla="*/ 1309688 h 1309688"/>
                <a:gd name="connsiteX2" fmla="*/ 88107 w 476251"/>
                <a:gd name="connsiteY2" fmla="*/ 280988 h 1309688"/>
                <a:gd name="connsiteX3" fmla="*/ 221457 w 476251"/>
                <a:gd name="connsiteY3" fmla="*/ 0 h 1309688"/>
                <a:gd name="connsiteX4" fmla="*/ 476251 w 476251"/>
                <a:gd name="connsiteY4" fmla="*/ 419100 h 1309688"/>
                <a:gd name="connsiteX5" fmla="*/ 350044 w 476251"/>
                <a:gd name="connsiteY5" fmla="*/ 781050 h 1309688"/>
                <a:gd name="connsiteX6" fmla="*/ 354807 w 476251"/>
                <a:gd name="connsiteY6" fmla="*/ 866775 h 1309688"/>
                <a:gd name="connsiteX7" fmla="*/ 135731 w 476251"/>
                <a:gd name="connsiteY7" fmla="*/ 1264443 h 1309688"/>
                <a:gd name="connsiteX8" fmla="*/ 66675 w 476251"/>
                <a:gd name="connsiteY8" fmla="*/ 1247775 h 1309688"/>
                <a:gd name="connsiteX9" fmla="*/ 54769 w 476251"/>
                <a:gd name="connsiteY9" fmla="*/ 1309688 h 1309688"/>
                <a:gd name="connsiteX0" fmla="*/ 54769 w 476251"/>
                <a:gd name="connsiteY0" fmla="*/ 1309688 h 1309688"/>
                <a:gd name="connsiteX1" fmla="*/ 0 w 476251"/>
                <a:gd name="connsiteY1" fmla="*/ 1309688 h 1309688"/>
                <a:gd name="connsiteX2" fmla="*/ 88107 w 476251"/>
                <a:gd name="connsiteY2" fmla="*/ 280988 h 1309688"/>
                <a:gd name="connsiteX3" fmla="*/ 221457 w 476251"/>
                <a:gd name="connsiteY3" fmla="*/ 0 h 1309688"/>
                <a:gd name="connsiteX4" fmla="*/ 476251 w 476251"/>
                <a:gd name="connsiteY4" fmla="*/ 419100 h 1309688"/>
                <a:gd name="connsiteX5" fmla="*/ 350044 w 476251"/>
                <a:gd name="connsiteY5" fmla="*/ 781050 h 1309688"/>
                <a:gd name="connsiteX6" fmla="*/ 354807 w 476251"/>
                <a:gd name="connsiteY6" fmla="*/ 866775 h 1309688"/>
                <a:gd name="connsiteX7" fmla="*/ 135731 w 476251"/>
                <a:gd name="connsiteY7" fmla="*/ 1264443 h 1309688"/>
                <a:gd name="connsiteX8" fmla="*/ 80963 w 476251"/>
                <a:gd name="connsiteY8" fmla="*/ 1245394 h 1309688"/>
                <a:gd name="connsiteX9" fmla="*/ 54769 w 476251"/>
                <a:gd name="connsiteY9" fmla="*/ 1309688 h 1309688"/>
                <a:gd name="connsiteX0" fmla="*/ 54769 w 481014"/>
                <a:gd name="connsiteY0" fmla="*/ 1309688 h 1309688"/>
                <a:gd name="connsiteX1" fmla="*/ 0 w 481014"/>
                <a:gd name="connsiteY1" fmla="*/ 1309688 h 1309688"/>
                <a:gd name="connsiteX2" fmla="*/ 88107 w 481014"/>
                <a:gd name="connsiteY2" fmla="*/ 280988 h 1309688"/>
                <a:gd name="connsiteX3" fmla="*/ 221457 w 481014"/>
                <a:gd name="connsiteY3" fmla="*/ 0 h 1309688"/>
                <a:gd name="connsiteX4" fmla="*/ 481014 w 481014"/>
                <a:gd name="connsiteY4" fmla="*/ 428625 h 1309688"/>
                <a:gd name="connsiteX5" fmla="*/ 350044 w 481014"/>
                <a:gd name="connsiteY5" fmla="*/ 781050 h 1309688"/>
                <a:gd name="connsiteX6" fmla="*/ 354807 w 481014"/>
                <a:gd name="connsiteY6" fmla="*/ 866775 h 1309688"/>
                <a:gd name="connsiteX7" fmla="*/ 135731 w 481014"/>
                <a:gd name="connsiteY7" fmla="*/ 1264443 h 1309688"/>
                <a:gd name="connsiteX8" fmla="*/ 80963 w 481014"/>
                <a:gd name="connsiteY8" fmla="*/ 1245394 h 1309688"/>
                <a:gd name="connsiteX9" fmla="*/ 54769 w 481014"/>
                <a:gd name="connsiteY9" fmla="*/ 1309688 h 1309688"/>
                <a:gd name="connsiteX0" fmla="*/ 54769 w 481014"/>
                <a:gd name="connsiteY0" fmla="*/ 1309688 h 1309688"/>
                <a:gd name="connsiteX1" fmla="*/ 0 w 481014"/>
                <a:gd name="connsiteY1" fmla="*/ 1309688 h 1309688"/>
                <a:gd name="connsiteX2" fmla="*/ 88107 w 481014"/>
                <a:gd name="connsiteY2" fmla="*/ 280988 h 1309688"/>
                <a:gd name="connsiteX3" fmla="*/ 221457 w 481014"/>
                <a:gd name="connsiteY3" fmla="*/ 0 h 1309688"/>
                <a:gd name="connsiteX4" fmla="*/ 481014 w 481014"/>
                <a:gd name="connsiteY4" fmla="*/ 428625 h 1309688"/>
                <a:gd name="connsiteX5" fmla="*/ 350044 w 481014"/>
                <a:gd name="connsiteY5" fmla="*/ 781050 h 1309688"/>
                <a:gd name="connsiteX6" fmla="*/ 354807 w 481014"/>
                <a:gd name="connsiteY6" fmla="*/ 866775 h 1309688"/>
                <a:gd name="connsiteX7" fmla="*/ 135731 w 481014"/>
                <a:gd name="connsiteY7" fmla="*/ 1264443 h 1309688"/>
                <a:gd name="connsiteX8" fmla="*/ 80963 w 481014"/>
                <a:gd name="connsiteY8" fmla="*/ 1245394 h 1309688"/>
                <a:gd name="connsiteX9" fmla="*/ 54769 w 481014"/>
                <a:gd name="connsiteY9" fmla="*/ 1309688 h 130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1014" h="1309688">
                  <a:moveTo>
                    <a:pt x="54769" y="1309688"/>
                  </a:moveTo>
                  <a:lnTo>
                    <a:pt x="0" y="1309688"/>
                  </a:lnTo>
                  <a:cubicBezTo>
                    <a:pt x="174625" y="1047751"/>
                    <a:pt x="103981" y="631032"/>
                    <a:pt x="88107" y="280988"/>
                  </a:cubicBezTo>
                  <a:lnTo>
                    <a:pt x="221457" y="0"/>
                  </a:lnTo>
                  <a:cubicBezTo>
                    <a:pt x="344489" y="119064"/>
                    <a:pt x="419896" y="283368"/>
                    <a:pt x="481014" y="428625"/>
                  </a:cubicBezTo>
                  <a:lnTo>
                    <a:pt x="350044" y="781050"/>
                  </a:lnTo>
                  <a:lnTo>
                    <a:pt x="354807" y="866775"/>
                  </a:lnTo>
                  <a:lnTo>
                    <a:pt x="135731" y="1264443"/>
                  </a:lnTo>
                  <a:lnTo>
                    <a:pt x="80963" y="1245394"/>
                  </a:lnTo>
                  <a:lnTo>
                    <a:pt x="54769" y="1309688"/>
                  </a:lnTo>
                  <a:close/>
                </a:path>
              </a:pathLst>
            </a:custGeom>
            <a:solidFill>
              <a:srgbClr val="F67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" name="Freeform: Shape 28">
              <a:extLst>
                <a:ext uri="{FF2B5EF4-FFF2-40B4-BE49-F238E27FC236}">
                  <a16:creationId xmlns:a16="http://schemas.microsoft.com/office/drawing/2014/main" id="{F1115DF8-F14F-47A7-AFD8-6CF87454DFE2}"/>
                </a:ext>
              </a:extLst>
            </p:cNvPr>
            <p:cNvSpPr/>
            <p:nvPr/>
          </p:nvSpPr>
          <p:spPr>
            <a:xfrm>
              <a:off x="4764880" y="6224588"/>
              <a:ext cx="169069" cy="145256"/>
            </a:xfrm>
            <a:custGeom>
              <a:avLst/>
              <a:gdLst>
                <a:gd name="connsiteX0" fmla="*/ 228600 w 228600"/>
                <a:gd name="connsiteY0" fmla="*/ 23812 h 95250"/>
                <a:gd name="connsiteX1" fmla="*/ 161925 w 228600"/>
                <a:gd name="connsiteY1" fmla="*/ 92868 h 95250"/>
                <a:gd name="connsiteX2" fmla="*/ 0 w 228600"/>
                <a:gd name="connsiteY2" fmla="*/ 95250 h 95250"/>
                <a:gd name="connsiteX3" fmla="*/ 0 w 228600"/>
                <a:gd name="connsiteY3" fmla="*/ 0 h 95250"/>
                <a:gd name="connsiteX4" fmla="*/ 169069 w 228600"/>
                <a:gd name="connsiteY4" fmla="*/ 92868 h 95250"/>
                <a:gd name="connsiteX0" fmla="*/ 161925 w 169069"/>
                <a:gd name="connsiteY0" fmla="*/ 92868 h 95250"/>
                <a:gd name="connsiteX1" fmla="*/ 0 w 169069"/>
                <a:gd name="connsiteY1" fmla="*/ 95250 h 95250"/>
                <a:gd name="connsiteX2" fmla="*/ 0 w 169069"/>
                <a:gd name="connsiteY2" fmla="*/ 0 h 95250"/>
                <a:gd name="connsiteX3" fmla="*/ 169069 w 169069"/>
                <a:gd name="connsiteY3" fmla="*/ 92868 h 95250"/>
                <a:gd name="connsiteX0" fmla="*/ 161925 w 169069"/>
                <a:gd name="connsiteY0" fmla="*/ 92868 h 95250"/>
                <a:gd name="connsiteX1" fmla="*/ 0 w 169069"/>
                <a:gd name="connsiteY1" fmla="*/ 95250 h 95250"/>
                <a:gd name="connsiteX2" fmla="*/ 0 w 169069"/>
                <a:gd name="connsiteY2" fmla="*/ 0 h 95250"/>
                <a:gd name="connsiteX3" fmla="*/ 169069 w 169069"/>
                <a:gd name="connsiteY3" fmla="*/ 92868 h 95250"/>
                <a:gd name="connsiteX0" fmla="*/ 161925 w 169069"/>
                <a:gd name="connsiteY0" fmla="*/ 92868 h 95250"/>
                <a:gd name="connsiteX1" fmla="*/ 0 w 169069"/>
                <a:gd name="connsiteY1" fmla="*/ 95250 h 95250"/>
                <a:gd name="connsiteX2" fmla="*/ 0 w 169069"/>
                <a:gd name="connsiteY2" fmla="*/ 0 h 95250"/>
                <a:gd name="connsiteX3" fmla="*/ 169069 w 169069"/>
                <a:gd name="connsiteY3" fmla="*/ 92868 h 95250"/>
                <a:gd name="connsiteX0" fmla="*/ 161925 w 169069"/>
                <a:gd name="connsiteY0" fmla="*/ 92868 h 145256"/>
                <a:gd name="connsiteX1" fmla="*/ 2381 w 169069"/>
                <a:gd name="connsiteY1" fmla="*/ 145256 h 145256"/>
                <a:gd name="connsiteX2" fmla="*/ 0 w 169069"/>
                <a:gd name="connsiteY2" fmla="*/ 0 h 145256"/>
                <a:gd name="connsiteX3" fmla="*/ 169069 w 169069"/>
                <a:gd name="connsiteY3" fmla="*/ 92868 h 145256"/>
                <a:gd name="connsiteX0" fmla="*/ 161925 w 169069"/>
                <a:gd name="connsiteY0" fmla="*/ 92868 h 145256"/>
                <a:gd name="connsiteX1" fmla="*/ 2381 w 169069"/>
                <a:gd name="connsiteY1" fmla="*/ 145256 h 145256"/>
                <a:gd name="connsiteX2" fmla="*/ 0 w 169069"/>
                <a:gd name="connsiteY2" fmla="*/ 0 h 145256"/>
                <a:gd name="connsiteX3" fmla="*/ 169069 w 169069"/>
                <a:gd name="connsiteY3" fmla="*/ 92868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69" h="145256">
                  <a:moveTo>
                    <a:pt x="161925" y="92868"/>
                  </a:moveTo>
                  <a:cubicBezTo>
                    <a:pt x="108744" y="110331"/>
                    <a:pt x="31749" y="87312"/>
                    <a:pt x="2381" y="145256"/>
                  </a:cubicBezTo>
                  <a:cubicBezTo>
                    <a:pt x="1587" y="96837"/>
                    <a:pt x="794" y="48419"/>
                    <a:pt x="0" y="0"/>
                  </a:cubicBezTo>
                  <a:cubicBezTo>
                    <a:pt x="37306" y="76200"/>
                    <a:pt x="86519" y="90487"/>
                    <a:pt x="169069" y="92868"/>
                  </a:cubicBezTo>
                </a:path>
              </a:pathLst>
            </a:custGeom>
            <a:solidFill>
              <a:srgbClr val="E05C0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" name="Isosceles Triangle 27">
              <a:extLst>
                <a:ext uri="{FF2B5EF4-FFF2-40B4-BE49-F238E27FC236}">
                  <a16:creationId xmlns:a16="http://schemas.microsoft.com/office/drawing/2014/main" id="{14EC1BE2-9C3F-4CFD-A788-E0B277880A2E}"/>
                </a:ext>
              </a:extLst>
            </p:cNvPr>
            <p:cNvSpPr/>
            <p:nvPr/>
          </p:nvSpPr>
          <p:spPr>
            <a:xfrm rot="5400000">
              <a:off x="4615962" y="5935178"/>
              <a:ext cx="321402" cy="76450"/>
            </a:xfrm>
            <a:custGeom>
              <a:avLst/>
              <a:gdLst>
                <a:gd name="connsiteX0" fmla="*/ 0 w 208353"/>
                <a:gd name="connsiteY0" fmla="*/ 51177 h 51177"/>
                <a:gd name="connsiteX1" fmla="*/ 104177 w 208353"/>
                <a:gd name="connsiteY1" fmla="*/ 0 h 51177"/>
                <a:gd name="connsiteX2" fmla="*/ 208353 w 208353"/>
                <a:gd name="connsiteY2" fmla="*/ 51177 h 51177"/>
                <a:gd name="connsiteX3" fmla="*/ 0 w 208353"/>
                <a:gd name="connsiteY3" fmla="*/ 51177 h 51177"/>
                <a:gd name="connsiteX0" fmla="*/ 0 w 208353"/>
                <a:gd name="connsiteY0" fmla="*/ 51177 h 51177"/>
                <a:gd name="connsiteX1" fmla="*/ 104177 w 208353"/>
                <a:gd name="connsiteY1" fmla="*/ 0 h 51177"/>
                <a:gd name="connsiteX2" fmla="*/ 208353 w 208353"/>
                <a:gd name="connsiteY2" fmla="*/ 51177 h 51177"/>
                <a:gd name="connsiteX3" fmla="*/ 0 w 208353"/>
                <a:gd name="connsiteY3" fmla="*/ 51177 h 5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53" h="51177">
                  <a:moveTo>
                    <a:pt x="0" y="51177"/>
                  </a:moveTo>
                  <a:lnTo>
                    <a:pt x="104177" y="0"/>
                  </a:lnTo>
                  <a:lnTo>
                    <a:pt x="208353" y="51177"/>
                  </a:lnTo>
                  <a:cubicBezTo>
                    <a:pt x="138902" y="51177"/>
                    <a:pt x="76594" y="32127"/>
                    <a:pt x="0" y="51177"/>
                  </a:cubicBezTo>
                  <a:close/>
                </a:path>
              </a:pathLst>
            </a:custGeom>
            <a:solidFill>
              <a:srgbClr val="E05C0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" name="Freeform: Shape 39">
              <a:extLst>
                <a:ext uri="{FF2B5EF4-FFF2-40B4-BE49-F238E27FC236}">
                  <a16:creationId xmlns:a16="http://schemas.microsoft.com/office/drawing/2014/main" id="{C07998B4-A889-4BBB-9785-123EB91CC1A8}"/>
                </a:ext>
              </a:extLst>
            </p:cNvPr>
            <p:cNvSpPr/>
            <p:nvPr/>
          </p:nvSpPr>
          <p:spPr>
            <a:xfrm>
              <a:off x="3657600" y="4849127"/>
              <a:ext cx="1275452" cy="1925529"/>
            </a:xfrm>
            <a:custGeom>
              <a:avLst/>
              <a:gdLst>
                <a:gd name="connsiteX0" fmla="*/ 1301750 w 1342127"/>
                <a:gd name="connsiteY0" fmla="*/ 528529 h 1919179"/>
                <a:gd name="connsiteX1" fmla="*/ 1299333 w 1342127"/>
                <a:gd name="connsiteY1" fmla="*/ 543201 h 1919179"/>
                <a:gd name="connsiteX2" fmla="*/ 1296724 w 1342127"/>
                <a:gd name="connsiteY2" fmla="*/ 547200 h 1919179"/>
                <a:gd name="connsiteX3" fmla="*/ 850901 w 1342127"/>
                <a:gd name="connsiteY3" fmla="*/ 516623 h 1919179"/>
                <a:gd name="connsiteX4" fmla="*/ 755651 w 1342127"/>
                <a:gd name="connsiteY4" fmla="*/ 570598 h 1919179"/>
                <a:gd name="connsiteX5" fmla="*/ 777876 w 1342127"/>
                <a:gd name="connsiteY5" fmla="*/ 602348 h 1919179"/>
                <a:gd name="connsiteX6" fmla="*/ 828676 w 1342127"/>
                <a:gd name="connsiteY6" fmla="*/ 580123 h 1919179"/>
                <a:gd name="connsiteX7" fmla="*/ 939850 w 1342127"/>
                <a:gd name="connsiteY7" fmla="*/ 2819 h 1919179"/>
                <a:gd name="connsiteX8" fmla="*/ 1304925 w 1342127"/>
                <a:gd name="connsiteY8" fmla="*/ 106254 h 1919179"/>
                <a:gd name="connsiteX9" fmla="*/ 1342127 w 1342127"/>
                <a:gd name="connsiteY9" fmla="*/ 141498 h 1919179"/>
                <a:gd name="connsiteX10" fmla="*/ 1321594 w 1342127"/>
                <a:gd name="connsiteY10" fmla="*/ 132449 h 1919179"/>
                <a:gd name="connsiteX11" fmla="*/ 1304925 w 1342127"/>
                <a:gd name="connsiteY11" fmla="*/ 163405 h 1919179"/>
                <a:gd name="connsiteX12" fmla="*/ 1295400 w 1342127"/>
                <a:gd name="connsiteY12" fmla="*/ 522974 h 1919179"/>
                <a:gd name="connsiteX13" fmla="*/ 1296528 w 1342127"/>
                <a:gd name="connsiteY13" fmla="*/ 547501 h 1919179"/>
                <a:gd name="connsiteX14" fmla="*/ 1296724 w 1342127"/>
                <a:gd name="connsiteY14" fmla="*/ 547200 h 1919179"/>
                <a:gd name="connsiteX15" fmla="*/ 1280107 w 1342127"/>
                <a:gd name="connsiteY15" fmla="*/ 608920 h 1919179"/>
                <a:gd name="connsiteX16" fmla="*/ 1279914 w 1342127"/>
                <a:gd name="connsiteY16" fmla="*/ 608698 h 1919179"/>
                <a:gd name="connsiteX17" fmla="*/ 1146564 w 1342127"/>
                <a:gd name="connsiteY17" fmla="*/ 889686 h 1919179"/>
                <a:gd name="connsiteX18" fmla="*/ 1058457 w 1342127"/>
                <a:gd name="connsiteY18" fmla="*/ 1918386 h 1919179"/>
                <a:gd name="connsiteX19" fmla="*/ 0 w 1342127"/>
                <a:gd name="connsiteY19" fmla="*/ 1919179 h 1919179"/>
                <a:gd name="connsiteX20" fmla="*/ 66675 w 1342127"/>
                <a:gd name="connsiteY20" fmla="*/ 928579 h 1919179"/>
                <a:gd name="connsiteX21" fmla="*/ 123825 w 1342127"/>
                <a:gd name="connsiteY21" fmla="*/ 839679 h 1919179"/>
                <a:gd name="connsiteX22" fmla="*/ 139700 w 1342127"/>
                <a:gd name="connsiteY22" fmla="*/ 677754 h 1919179"/>
                <a:gd name="connsiteX23" fmla="*/ 774700 w 1342127"/>
                <a:gd name="connsiteY23" fmla="*/ 4654 h 1919179"/>
                <a:gd name="connsiteX24" fmla="*/ 939850 w 1342127"/>
                <a:gd name="connsiteY24" fmla="*/ 2819 h 1919179"/>
                <a:gd name="connsiteX0" fmla="*/ 1301750 w 1342127"/>
                <a:gd name="connsiteY0" fmla="*/ 528529 h 1919179"/>
                <a:gd name="connsiteX1" fmla="*/ 1299333 w 1342127"/>
                <a:gd name="connsiteY1" fmla="*/ 543201 h 1919179"/>
                <a:gd name="connsiteX2" fmla="*/ 1296724 w 1342127"/>
                <a:gd name="connsiteY2" fmla="*/ 547200 h 1919179"/>
                <a:gd name="connsiteX3" fmla="*/ 1301750 w 1342127"/>
                <a:gd name="connsiteY3" fmla="*/ 528529 h 1919179"/>
                <a:gd name="connsiteX4" fmla="*/ 850901 w 1342127"/>
                <a:gd name="connsiteY4" fmla="*/ 516623 h 1919179"/>
                <a:gd name="connsiteX5" fmla="*/ 755651 w 1342127"/>
                <a:gd name="connsiteY5" fmla="*/ 570598 h 1919179"/>
                <a:gd name="connsiteX6" fmla="*/ 777876 w 1342127"/>
                <a:gd name="connsiteY6" fmla="*/ 602348 h 1919179"/>
                <a:gd name="connsiteX7" fmla="*/ 828676 w 1342127"/>
                <a:gd name="connsiteY7" fmla="*/ 580123 h 1919179"/>
                <a:gd name="connsiteX8" fmla="*/ 850901 w 1342127"/>
                <a:gd name="connsiteY8" fmla="*/ 516623 h 1919179"/>
                <a:gd name="connsiteX9" fmla="*/ 939850 w 1342127"/>
                <a:gd name="connsiteY9" fmla="*/ 2819 h 1919179"/>
                <a:gd name="connsiteX10" fmla="*/ 1304925 w 1342127"/>
                <a:gd name="connsiteY10" fmla="*/ 106254 h 1919179"/>
                <a:gd name="connsiteX11" fmla="*/ 1342127 w 1342127"/>
                <a:gd name="connsiteY11" fmla="*/ 141498 h 1919179"/>
                <a:gd name="connsiteX12" fmla="*/ 1321594 w 1342127"/>
                <a:gd name="connsiteY12" fmla="*/ 132449 h 1919179"/>
                <a:gd name="connsiteX13" fmla="*/ 1304925 w 1342127"/>
                <a:gd name="connsiteY13" fmla="*/ 163405 h 1919179"/>
                <a:gd name="connsiteX14" fmla="*/ 1295400 w 1342127"/>
                <a:gd name="connsiteY14" fmla="*/ 522974 h 1919179"/>
                <a:gd name="connsiteX15" fmla="*/ 1296528 w 1342127"/>
                <a:gd name="connsiteY15" fmla="*/ 547501 h 1919179"/>
                <a:gd name="connsiteX16" fmla="*/ 1296724 w 1342127"/>
                <a:gd name="connsiteY16" fmla="*/ 547200 h 1919179"/>
                <a:gd name="connsiteX17" fmla="*/ 1280107 w 1342127"/>
                <a:gd name="connsiteY17" fmla="*/ 608920 h 1919179"/>
                <a:gd name="connsiteX18" fmla="*/ 1279914 w 1342127"/>
                <a:gd name="connsiteY18" fmla="*/ 608698 h 1919179"/>
                <a:gd name="connsiteX19" fmla="*/ 1146564 w 1342127"/>
                <a:gd name="connsiteY19" fmla="*/ 889686 h 1919179"/>
                <a:gd name="connsiteX20" fmla="*/ 1058457 w 1342127"/>
                <a:gd name="connsiteY20" fmla="*/ 1918386 h 1919179"/>
                <a:gd name="connsiteX21" fmla="*/ 0 w 1342127"/>
                <a:gd name="connsiteY21" fmla="*/ 1919179 h 1919179"/>
                <a:gd name="connsiteX22" fmla="*/ 66675 w 1342127"/>
                <a:gd name="connsiteY22" fmla="*/ 928579 h 1919179"/>
                <a:gd name="connsiteX23" fmla="*/ 139700 w 1342127"/>
                <a:gd name="connsiteY23" fmla="*/ 677754 h 1919179"/>
                <a:gd name="connsiteX24" fmla="*/ 774700 w 1342127"/>
                <a:gd name="connsiteY24" fmla="*/ 4654 h 1919179"/>
                <a:gd name="connsiteX25" fmla="*/ 939850 w 1342127"/>
                <a:gd name="connsiteY25" fmla="*/ 2819 h 1919179"/>
                <a:gd name="connsiteX0" fmla="*/ 1235075 w 1275452"/>
                <a:gd name="connsiteY0" fmla="*/ 528529 h 1919179"/>
                <a:gd name="connsiteX1" fmla="*/ 1232658 w 1275452"/>
                <a:gd name="connsiteY1" fmla="*/ 543201 h 1919179"/>
                <a:gd name="connsiteX2" fmla="*/ 1230049 w 1275452"/>
                <a:gd name="connsiteY2" fmla="*/ 547200 h 1919179"/>
                <a:gd name="connsiteX3" fmla="*/ 1235075 w 1275452"/>
                <a:gd name="connsiteY3" fmla="*/ 528529 h 1919179"/>
                <a:gd name="connsiteX4" fmla="*/ 784226 w 1275452"/>
                <a:gd name="connsiteY4" fmla="*/ 516623 h 1919179"/>
                <a:gd name="connsiteX5" fmla="*/ 688976 w 1275452"/>
                <a:gd name="connsiteY5" fmla="*/ 570598 h 1919179"/>
                <a:gd name="connsiteX6" fmla="*/ 711201 w 1275452"/>
                <a:gd name="connsiteY6" fmla="*/ 602348 h 1919179"/>
                <a:gd name="connsiteX7" fmla="*/ 762001 w 1275452"/>
                <a:gd name="connsiteY7" fmla="*/ 580123 h 1919179"/>
                <a:gd name="connsiteX8" fmla="*/ 784226 w 1275452"/>
                <a:gd name="connsiteY8" fmla="*/ 516623 h 1919179"/>
                <a:gd name="connsiteX9" fmla="*/ 873175 w 1275452"/>
                <a:gd name="connsiteY9" fmla="*/ 2819 h 1919179"/>
                <a:gd name="connsiteX10" fmla="*/ 1238250 w 1275452"/>
                <a:gd name="connsiteY10" fmla="*/ 106254 h 1919179"/>
                <a:gd name="connsiteX11" fmla="*/ 1275452 w 1275452"/>
                <a:gd name="connsiteY11" fmla="*/ 141498 h 1919179"/>
                <a:gd name="connsiteX12" fmla="*/ 1254919 w 1275452"/>
                <a:gd name="connsiteY12" fmla="*/ 132449 h 1919179"/>
                <a:gd name="connsiteX13" fmla="*/ 1238250 w 1275452"/>
                <a:gd name="connsiteY13" fmla="*/ 163405 h 1919179"/>
                <a:gd name="connsiteX14" fmla="*/ 1228725 w 1275452"/>
                <a:gd name="connsiteY14" fmla="*/ 522974 h 1919179"/>
                <a:gd name="connsiteX15" fmla="*/ 1229853 w 1275452"/>
                <a:gd name="connsiteY15" fmla="*/ 547501 h 1919179"/>
                <a:gd name="connsiteX16" fmla="*/ 1230049 w 1275452"/>
                <a:gd name="connsiteY16" fmla="*/ 547200 h 1919179"/>
                <a:gd name="connsiteX17" fmla="*/ 1213432 w 1275452"/>
                <a:gd name="connsiteY17" fmla="*/ 608920 h 1919179"/>
                <a:gd name="connsiteX18" fmla="*/ 1213239 w 1275452"/>
                <a:gd name="connsiteY18" fmla="*/ 608698 h 1919179"/>
                <a:gd name="connsiteX19" fmla="*/ 1079889 w 1275452"/>
                <a:gd name="connsiteY19" fmla="*/ 889686 h 1919179"/>
                <a:gd name="connsiteX20" fmla="*/ 991782 w 1275452"/>
                <a:gd name="connsiteY20" fmla="*/ 1918386 h 1919179"/>
                <a:gd name="connsiteX21" fmla="*/ 41275 w 1275452"/>
                <a:gd name="connsiteY21" fmla="*/ 1919179 h 1919179"/>
                <a:gd name="connsiteX22" fmla="*/ 0 w 1275452"/>
                <a:gd name="connsiteY22" fmla="*/ 928579 h 1919179"/>
                <a:gd name="connsiteX23" fmla="*/ 73025 w 1275452"/>
                <a:gd name="connsiteY23" fmla="*/ 677754 h 1919179"/>
                <a:gd name="connsiteX24" fmla="*/ 708025 w 1275452"/>
                <a:gd name="connsiteY24" fmla="*/ 4654 h 1919179"/>
                <a:gd name="connsiteX25" fmla="*/ 873175 w 1275452"/>
                <a:gd name="connsiteY25" fmla="*/ 2819 h 1919179"/>
                <a:gd name="connsiteX0" fmla="*/ 1235075 w 1275452"/>
                <a:gd name="connsiteY0" fmla="*/ 528529 h 1918386"/>
                <a:gd name="connsiteX1" fmla="*/ 1232658 w 1275452"/>
                <a:gd name="connsiteY1" fmla="*/ 543201 h 1918386"/>
                <a:gd name="connsiteX2" fmla="*/ 1230049 w 1275452"/>
                <a:gd name="connsiteY2" fmla="*/ 547200 h 1918386"/>
                <a:gd name="connsiteX3" fmla="*/ 1235075 w 1275452"/>
                <a:gd name="connsiteY3" fmla="*/ 528529 h 1918386"/>
                <a:gd name="connsiteX4" fmla="*/ 784226 w 1275452"/>
                <a:gd name="connsiteY4" fmla="*/ 516623 h 1918386"/>
                <a:gd name="connsiteX5" fmla="*/ 688976 w 1275452"/>
                <a:gd name="connsiteY5" fmla="*/ 570598 h 1918386"/>
                <a:gd name="connsiteX6" fmla="*/ 711201 w 1275452"/>
                <a:gd name="connsiteY6" fmla="*/ 602348 h 1918386"/>
                <a:gd name="connsiteX7" fmla="*/ 762001 w 1275452"/>
                <a:gd name="connsiteY7" fmla="*/ 580123 h 1918386"/>
                <a:gd name="connsiteX8" fmla="*/ 784226 w 1275452"/>
                <a:gd name="connsiteY8" fmla="*/ 516623 h 1918386"/>
                <a:gd name="connsiteX9" fmla="*/ 873175 w 1275452"/>
                <a:gd name="connsiteY9" fmla="*/ 2819 h 1918386"/>
                <a:gd name="connsiteX10" fmla="*/ 1238250 w 1275452"/>
                <a:gd name="connsiteY10" fmla="*/ 106254 h 1918386"/>
                <a:gd name="connsiteX11" fmla="*/ 1275452 w 1275452"/>
                <a:gd name="connsiteY11" fmla="*/ 141498 h 1918386"/>
                <a:gd name="connsiteX12" fmla="*/ 1254919 w 1275452"/>
                <a:gd name="connsiteY12" fmla="*/ 132449 h 1918386"/>
                <a:gd name="connsiteX13" fmla="*/ 1238250 w 1275452"/>
                <a:gd name="connsiteY13" fmla="*/ 163405 h 1918386"/>
                <a:gd name="connsiteX14" fmla="*/ 1228725 w 1275452"/>
                <a:gd name="connsiteY14" fmla="*/ 522974 h 1918386"/>
                <a:gd name="connsiteX15" fmla="*/ 1229853 w 1275452"/>
                <a:gd name="connsiteY15" fmla="*/ 547501 h 1918386"/>
                <a:gd name="connsiteX16" fmla="*/ 1230049 w 1275452"/>
                <a:gd name="connsiteY16" fmla="*/ 547200 h 1918386"/>
                <a:gd name="connsiteX17" fmla="*/ 1213432 w 1275452"/>
                <a:gd name="connsiteY17" fmla="*/ 608920 h 1918386"/>
                <a:gd name="connsiteX18" fmla="*/ 1213239 w 1275452"/>
                <a:gd name="connsiteY18" fmla="*/ 608698 h 1918386"/>
                <a:gd name="connsiteX19" fmla="*/ 1079889 w 1275452"/>
                <a:gd name="connsiteY19" fmla="*/ 889686 h 1918386"/>
                <a:gd name="connsiteX20" fmla="*/ 991782 w 1275452"/>
                <a:gd name="connsiteY20" fmla="*/ 1918386 h 1918386"/>
                <a:gd name="connsiteX21" fmla="*/ 212725 w 1275452"/>
                <a:gd name="connsiteY21" fmla="*/ 1912829 h 1918386"/>
                <a:gd name="connsiteX22" fmla="*/ 0 w 1275452"/>
                <a:gd name="connsiteY22" fmla="*/ 928579 h 1918386"/>
                <a:gd name="connsiteX23" fmla="*/ 73025 w 1275452"/>
                <a:gd name="connsiteY23" fmla="*/ 677754 h 1918386"/>
                <a:gd name="connsiteX24" fmla="*/ 708025 w 1275452"/>
                <a:gd name="connsiteY24" fmla="*/ 4654 h 1918386"/>
                <a:gd name="connsiteX25" fmla="*/ 873175 w 1275452"/>
                <a:gd name="connsiteY25" fmla="*/ 2819 h 1918386"/>
                <a:gd name="connsiteX0" fmla="*/ 1235075 w 1275452"/>
                <a:gd name="connsiteY0" fmla="*/ 528529 h 1918386"/>
                <a:gd name="connsiteX1" fmla="*/ 1232658 w 1275452"/>
                <a:gd name="connsiteY1" fmla="*/ 543201 h 1918386"/>
                <a:gd name="connsiteX2" fmla="*/ 1230049 w 1275452"/>
                <a:gd name="connsiteY2" fmla="*/ 547200 h 1918386"/>
                <a:gd name="connsiteX3" fmla="*/ 1235075 w 1275452"/>
                <a:gd name="connsiteY3" fmla="*/ 528529 h 1918386"/>
                <a:gd name="connsiteX4" fmla="*/ 784226 w 1275452"/>
                <a:gd name="connsiteY4" fmla="*/ 516623 h 1918386"/>
                <a:gd name="connsiteX5" fmla="*/ 688976 w 1275452"/>
                <a:gd name="connsiteY5" fmla="*/ 570598 h 1918386"/>
                <a:gd name="connsiteX6" fmla="*/ 711201 w 1275452"/>
                <a:gd name="connsiteY6" fmla="*/ 602348 h 1918386"/>
                <a:gd name="connsiteX7" fmla="*/ 762001 w 1275452"/>
                <a:gd name="connsiteY7" fmla="*/ 580123 h 1918386"/>
                <a:gd name="connsiteX8" fmla="*/ 784226 w 1275452"/>
                <a:gd name="connsiteY8" fmla="*/ 516623 h 1918386"/>
                <a:gd name="connsiteX9" fmla="*/ 873175 w 1275452"/>
                <a:gd name="connsiteY9" fmla="*/ 2819 h 1918386"/>
                <a:gd name="connsiteX10" fmla="*/ 1238250 w 1275452"/>
                <a:gd name="connsiteY10" fmla="*/ 106254 h 1918386"/>
                <a:gd name="connsiteX11" fmla="*/ 1275452 w 1275452"/>
                <a:gd name="connsiteY11" fmla="*/ 141498 h 1918386"/>
                <a:gd name="connsiteX12" fmla="*/ 1254919 w 1275452"/>
                <a:gd name="connsiteY12" fmla="*/ 132449 h 1918386"/>
                <a:gd name="connsiteX13" fmla="*/ 1238250 w 1275452"/>
                <a:gd name="connsiteY13" fmla="*/ 163405 h 1918386"/>
                <a:gd name="connsiteX14" fmla="*/ 1228725 w 1275452"/>
                <a:gd name="connsiteY14" fmla="*/ 522974 h 1918386"/>
                <a:gd name="connsiteX15" fmla="*/ 1229853 w 1275452"/>
                <a:gd name="connsiteY15" fmla="*/ 547501 h 1918386"/>
                <a:gd name="connsiteX16" fmla="*/ 1230049 w 1275452"/>
                <a:gd name="connsiteY16" fmla="*/ 547200 h 1918386"/>
                <a:gd name="connsiteX17" fmla="*/ 1213432 w 1275452"/>
                <a:gd name="connsiteY17" fmla="*/ 608920 h 1918386"/>
                <a:gd name="connsiteX18" fmla="*/ 1213239 w 1275452"/>
                <a:gd name="connsiteY18" fmla="*/ 608698 h 1918386"/>
                <a:gd name="connsiteX19" fmla="*/ 1079889 w 1275452"/>
                <a:gd name="connsiteY19" fmla="*/ 889686 h 1918386"/>
                <a:gd name="connsiteX20" fmla="*/ 991782 w 1275452"/>
                <a:gd name="connsiteY20" fmla="*/ 1918386 h 1918386"/>
                <a:gd name="connsiteX21" fmla="*/ 352425 w 1275452"/>
                <a:gd name="connsiteY21" fmla="*/ 1893779 h 1918386"/>
                <a:gd name="connsiteX22" fmla="*/ 0 w 1275452"/>
                <a:gd name="connsiteY22" fmla="*/ 928579 h 1918386"/>
                <a:gd name="connsiteX23" fmla="*/ 73025 w 1275452"/>
                <a:gd name="connsiteY23" fmla="*/ 677754 h 1918386"/>
                <a:gd name="connsiteX24" fmla="*/ 708025 w 1275452"/>
                <a:gd name="connsiteY24" fmla="*/ 4654 h 1918386"/>
                <a:gd name="connsiteX25" fmla="*/ 873175 w 1275452"/>
                <a:gd name="connsiteY25" fmla="*/ 2819 h 1918386"/>
                <a:gd name="connsiteX0" fmla="*/ 1235075 w 1275452"/>
                <a:gd name="connsiteY0" fmla="*/ 528529 h 1919179"/>
                <a:gd name="connsiteX1" fmla="*/ 1232658 w 1275452"/>
                <a:gd name="connsiteY1" fmla="*/ 543201 h 1919179"/>
                <a:gd name="connsiteX2" fmla="*/ 1230049 w 1275452"/>
                <a:gd name="connsiteY2" fmla="*/ 547200 h 1919179"/>
                <a:gd name="connsiteX3" fmla="*/ 1235075 w 1275452"/>
                <a:gd name="connsiteY3" fmla="*/ 528529 h 1919179"/>
                <a:gd name="connsiteX4" fmla="*/ 784226 w 1275452"/>
                <a:gd name="connsiteY4" fmla="*/ 516623 h 1919179"/>
                <a:gd name="connsiteX5" fmla="*/ 688976 w 1275452"/>
                <a:gd name="connsiteY5" fmla="*/ 570598 h 1919179"/>
                <a:gd name="connsiteX6" fmla="*/ 711201 w 1275452"/>
                <a:gd name="connsiteY6" fmla="*/ 602348 h 1919179"/>
                <a:gd name="connsiteX7" fmla="*/ 762001 w 1275452"/>
                <a:gd name="connsiteY7" fmla="*/ 580123 h 1919179"/>
                <a:gd name="connsiteX8" fmla="*/ 784226 w 1275452"/>
                <a:gd name="connsiteY8" fmla="*/ 516623 h 1919179"/>
                <a:gd name="connsiteX9" fmla="*/ 873175 w 1275452"/>
                <a:gd name="connsiteY9" fmla="*/ 2819 h 1919179"/>
                <a:gd name="connsiteX10" fmla="*/ 1238250 w 1275452"/>
                <a:gd name="connsiteY10" fmla="*/ 106254 h 1919179"/>
                <a:gd name="connsiteX11" fmla="*/ 1275452 w 1275452"/>
                <a:gd name="connsiteY11" fmla="*/ 141498 h 1919179"/>
                <a:gd name="connsiteX12" fmla="*/ 1254919 w 1275452"/>
                <a:gd name="connsiteY12" fmla="*/ 132449 h 1919179"/>
                <a:gd name="connsiteX13" fmla="*/ 1238250 w 1275452"/>
                <a:gd name="connsiteY13" fmla="*/ 163405 h 1919179"/>
                <a:gd name="connsiteX14" fmla="*/ 1228725 w 1275452"/>
                <a:gd name="connsiteY14" fmla="*/ 522974 h 1919179"/>
                <a:gd name="connsiteX15" fmla="*/ 1229853 w 1275452"/>
                <a:gd name="connsiteY15" fmla="*/ 547501 h 1919179"/>
                <a:gd name="connsiteX16" fmla="*/ 1230049 w 1275452"/>
                <a:gd name="connsiteY16" fmla="*/ 547200 h 1919179"/>
                <a:gd name="connsiteX17" fmla="*/ 1213432 w 1275452"/>
                <a:gd name="connsiteY17" fmla="*/ 608920 h 1919179"/>
                <a:gd name="connsiteX18" fmla="*/ 1213239 w 1275452"/>
                <a:gd name="connsiteY18" fmla="*/ 608698 h 1919179"/>
                <a:gd name="connsiteX19" fmla="*/ 1079889 w 1275452"/>
                <a:gd name="connsiteY19" fmla="*/ 889686 h 1919179"/>
                <a:gd name="connsiteX20" fmla="*/ 991782 w 1275452"/>
                <a:gd name="connsiteY20" fmla="*/ 1918386 h 1919179"/>
                <a:gd name="connsiteX21" fmla="*/ 352425 w 1275452"/>
                <a:gd name="connsiteY21" fmla="*/ 1919179 h 1919179"/>
                <a:gd name="connsiteX22" fmla="*/ 0 w 1275452"/>
                <a:gd name="connsiteY22" fmla="*/ 928579 h 1919179"/>
                <a:gd name="connsiteX23" fmla="*/ 73025 w 1275452"/>
                <a:gd name="connsiteY23" fmla="*/ 677754 h 1919179"/>
                <a:gd name="connsiteX24" fmla="*/ 708025 w 1275452"/>
                <a:gd name="connsiteY24" fmla="*/ 4654 h 1919179"/>
                <a:gd name="connsiteX25" fmla="*/ 873175 w 1275452"/>
                <a:gd name="connsiteY25" fmla="*/ 2819 h 1919179"/>
                <a:gd name="connsiteX0" fmla="*/ 1235075 w 1275452"/>
                <a:gd name="connsiteY0" fmla="*/ 528529 h 1925529"/>
                <a:gd name="connsiteX1" fmla="*/ 1232658 w 1275452"/>
                <a:gd name="connsiteY1" fmla="*/ 543201 h 1925529"/>
                <a:gd name="connsiteX2" fmla="*/ 1230049 w 1275452"/>
                <a:gd name="connsiteY2" fmla="*/ 547200 h 1925529"/>
                <a:gd name="connsiteX3" fmla="*/ 1235075 w 1275452"/>
                <a:gd name="connsiteY3" fmla="*/ 528529 h 1925529"/>
                <a:gd name="connsiteX4" fmla="*/ 784226 w 1275452"/>
                <a:gd name="connsiteY4" fmla="*/ 516623 h 1925529"/>
                <a:gd name="connsiteX5" fmla="*/ 688976 w 1275452"/>
                <a:gd name="connsiteY5" fmla="*/ 570598 h 1925529"/>
                <a:gd name="connsiteX6" fmla="*/ 711201 w 1275452"/>
                <a:gd name="connsiteY6" fmla="*/ 602348 h 1925529"/>
                <a:gd name="connsiteX7" fmla="*/ 762001 w 1275452"/>
                <a:gd name="connsiteY7" fmla="*/ 580123 h 1925529"/>
                <a:gd name="connsiteX8" fmla="*/ 784226 w 1275452"/>
                <a:gd name="connsiteY8" fmla="*/ 516623 h 1925529"/>
                <a:gd name="connsiteX9" fmla="*/ 873175 w 1275452"/>
                <a:gd name="connsiteY9" fmla="*/ 2819 h 1925529"/>
                <a:gd name="connsiteX10" fmla="*/ 1238250 w 1275452"/>
                <a:gd name="connsiteY10" fmla="*/ 106254 h 1925529"/>
                <a:gd name="connsiteX11" fmla="*/ 1275452 w 1275452"/>
                <a:gd name="connsiteY11" fmla="*/ 141498 h 1925529"/>
                <a:gd name="connsiteX12" fmla="*/ 1254919 w 1275452"/>
                <a:gd name="connsiteY12" fmla="*/ 132449 h 1925529"/>
                <a:gd name="connsiteX13" fmla="*/ 1238250 w 1275452"/>
                <a:gd name="connsiteY13" fmla="*/ 163405 h 1925529"/>
                <a:gd name="connsiteX14" fmla="*/ 1228725 w 1275452"/>
                <a:gd name="connsiteY14" fmla="*/ 522974 h 1925529"/>
                <a:gd name="connsiteX15" fmla="*/ 1229853 w 1275452"/>
                <a:gd name="connsiteY15" fmla="*/ 547501 h 1925529"/>
                <a:gd name="connsiteX16" fmla="*/ 1230049 w 1275452"/>
                <a:gd name="connsiteY16" fmla="*/ 547200 h 1925529"/>
                <a:gd name="connsiteX17" fmla="*/ 1213432 w 1275452"/>
                <a:gd name="connsiteY17" fmla="*/ 608920 h 1925529"/>
                <a:gd name="connsiteX18" fmla="*/ 1213239 w 1275452"/>
                <a:gd name="connsiteY18" fmla="*/ 608698 h 1925529"/>
                <a:gd name="connsiteX19" fmla="*/ 1079889 w 1275452"/>
                <a:gd name="connsiteY19" fmla="*/ 889686 h 1925529"/>
                <a:gd name="connsiteX20" fmla="*/ 991782 w 1275452"/>
                <a:gd name="connsiteY20" fmla="*/ 1918386 h 1925529"/>
                <a:gd name="connsiteX21" fmla="*/ 149225 w 1275452"/>
                <a:gd name="connsiteY21" fmla="*/ 1925529 h 1925529"/>
                <a:gd name="connsiteX22" fmla="*/ 0 w 1275452"/>
                <a:gd name="connsiteY22" fmla="*/ 928579 h 1925529"/>
                <a:gd name="connsiteX23" fmla="*/ 73025 w 1275452"/>
                <a:gd name="connsiteY23" fmla="*/ 677754 h 1925529"/>
                <a:gd name="connsiteX24" fmla="*/ 708025 w 1275452"/>
                <a:gd name="connsiteY24" fmla="*/ 4654 h 1925529"/>
                <a:gd name="connsiteX25" fmla="*/ 873175 w 1275452"/>
                <a:gd name="connsiteY25" fmla="*/ 2819 h 192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5452" h="1925529">
                  <a:moveTo>
                    <a:pt x="1235075" y="528529"/>
                  </a:moveTo>
                  <a:cubicBezTo>
                    <a:pt x="1236350" y="521367"/>
                    <a:pt x="1234630" y="535192"/>
                    <a:pt x="1232658" y="543201"/>
                  </a:cubicBezTo>
                  <a:lnTo>
                    <a:pt x="1230049" y="547200"/>
                  </a:lnTo>
                  <a:lnTo>
                    <a:pt x="1235075" y="528529"/>
                  </a:lnTo>
                  <a:close/>
                  <a:moveTo>
                    <a:pt x="784226" y="516623"/>
                  </a:moveTo>
                  <a:lnTo>
                    <a:pt x="688976" y="570598"/>
                  </a:lnTo>
                  <a:lnTo>
                    <a:pt x="711201" y="602348"/>
                  </a:lnTo>
                  <a:lnTo>
                    <a:pt x="762001" y="580123"/>
                  </a:lnTo>
                  <a:lnTo>
                    <a:pt x="784226" y="516623"/>
                  </a:lnTo>
                  <a:close/>
                  <a:moveTo>
                    <a:pt x="873175" y="2819"/>
                  </a:moveTo>
                  <a:cubicBezTo>
                    <a:pt x="1026121" y="14973"/>
                    <a:pt x="1143794" y="64185"/>
                    <a:pt x="1238250" y="106254"/>
                  </a:cubicBezTo>
                  <a:lnTo>
                    <a:pt x="1275452" y="141498"/>
                  </a:lnTo>
                  <a:lnTo>
                    <a:pt x="1254919" y="132449"/>
                  </a:lnTo>
                  <a:lnTo>
                    <a:pt x="1238250" y="163405"/>
                  </a:lnTo>
                  <a:cubicBezTo>
                    <a:pt x="1266031" y="292786"/>
                    <a:pt x="1260475" y="415024"/>
                    <a:pt x="1228725" y="522974"/>
                  </a:cubicBezTo>
                  <a:cubicBezTo>
                    <a:pt x="1228593" y="538188"/>
                    <a:pt x="1229083" y="545246"/>
                    <a:pt x="1229853" y="547501"/>
                  </a:cubicBezTo>
                  <a:lnTo>
                    <a:pt x="1230049" y="547200"/>
                  </a:lnTo>
                  <a:lnTo>
                    <a:pt x="1213432" y="608920"/>
                  </a:lnTo>
                  <a:lnTo>
                    <a:pt x="1213239" y="608698"/>
                  </a:lnTo>
                  <a:lnTo>
                    <a:pt x="1079889" y="889686"/>
                  </a:lnTo>
                  <a:cubicBezTo>
                    <a:pt x="1095763" y="1239730"/>
                    <a:pt x="1166407" y="1656449"/>
                    <a:pt x="991782" y="1918386"/>
                  </a:cubicBezTo>
                  <a:lnTo>
                    <a:pt x="149225" y="1925529"/>
                  </a:lnTo>
                  <a:lnTo>
                    <a:pt x="0" y="928579"/>
                  </a:lnTo>
                  <a:cubicBezTo>
                    <a:pt x="23283" y="721675"/>
                    <a:pt x="-44979" y="831742"/>
                    <a:pt x="73025" y="677754"/>
                  </a:cubicBezTo>
                  <a:cubicBezTo>
                    <a:pt x="284692" y="453387"/>
                    <a:pt x="477308" y="197271"/>
                    <a:pt x="708025" y="4654"/>
                  </a:cubicBezTo>
                  <a:cubicBezTo>
                    <a:pt x="767292" y="-1167"/>
                    <a:pt x="822193" y="-1233"/>
                    <a:pt x="873175" y="2819"/>
                  </a:cubicBezTo>
                  <a:close/>
                </a:path>
              </a:pathLst>
            </a:custGeom>
            <a:solidFill>
              <a:srgbClr val="FFA258"/>
            </a:solidFill>
            <a:ln>
              <a:solidFill>
                <a:srgbClr val="FFA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8" name="Freeform: Shape 40">
              <a:extLst>
                <a:ext uri="{FF2B5EF4-FFF2-40B4-BE49-F238E27FC236}">
                  <a16:creationId xmlns:a16="http://schemas.microsoft.com/office/drawing/2014/main" id="{F46695BC-D6DE-48FA-83CD-D19F1FF04C37}"/>
                </a:ext>
              </a:extLst>
            </p:cNvPr>
            <p:cNvSpPr/>
            <p:nvPr/>
          </p:nvSpPr>
          <p:spPr>
            <a:xfrm>
              <a:off x="4036219" y="4967288"/>
              <a:ext cx="542925" cy="862012"/>
            </a:xfrm>
            <a:custGeom>
              <a:avLst/>
              <a:gdLst>
                <a:gd name="connsiteX0" fmla="*/ 405606 w 542925"/>
                <a:gd name="connsiteY0" fmla="*/ 398462 h 862012"/>
                <a:gd name="connsiteX1" fmla="*/ 310356 w 542925"/>
                <a:gd name="connsiteY1" fmla="*/ 452437 h 862012"/>
                <a:gd name="connsiteX2" fmla="*/ 332581 w 542925"/>
                <a:gd name="connsiteY2" fmla="*/ 484187 h 862012"/>
                <a:gd name="connsiteX3" fmla="*/ 383381 w 542925"/>
                <a:gd name="connsiteY3" fmla="*/ 461962 h 862012"/>
                <a:gd name="connsiteX4" fmla="*/ 419100 w 542925"/>
                <a:gd name="connsiteY4" fmla="*/ 0 h 862012"/>
                <a:gd name="connsiteX5" fmla="*/ 542925 w 542925"/>
                <a:gd name="connsiteY5" fmla="*/ 83343 h 862012"/>
                <a:gd name="connsiteX6" fmla="*/ 278606 w 542925"/>
                <a:gd name="connsiteY6" fmla="*/ 862012 h 862012"/>
                <a:gd name="connsiteX7" fmla="*/ 0 w 542925"/>
                <a:gd name="connsiteY7" fmla="*/ 676275 h 862012"/>
                <a:gd name="connsiteX8" fmla="*/ 233362 w 542925"/>
                <a:gd name="connsiteY8" fmla="*/ 747712 h 862012"/>
                <a:gd name="connsiteX9" fmla="*/ 202406 w 542925"/>
                <a:gd name="connsiteY9" fmla="*/ 535781 h 862012"/>
                <a:gd name="connsiteX10" fmla="*/ 107156 w 542925"/>
                <a:gd name="connsiteY10" fmla="*/ 376237 h 862012"/>
                <a:gd name="connsiteX11" fmla="*/ 419100 w 542925"/>
                <a:gd name="connsiteY11" fmla="*/ 0 h 86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2925" h="862012">
                  <a:moveTo>
                    <a:pt x="405606" y="398462"/>
                  </a:moveTo>
                  <a:lnTo>
                    <a:pt x="310356" y="452437"/>
                  </a:lnTo>
                  <a:lnTo>
                    <a:pt x="332581" y="484187"/>
                  </a:lnTo>
                  <a:lnTo>
                    <a:pt x="383381" y="461962"/>
                  </a:lnTo>
                  <a:close/>
                  <a:moveTo>
                    <a:pt x="419100" y="0"/>
                  </a:moveTo>
                  <a:lnTo>
                    <a:pt x="542925" y="83343"/>
                  </a:lnTo>
                  <a:cubicBezTo>
                    <a:pt x="407194" y="295274"/>
                    <a:pt x="366712" y="602456"/>
                    <a:pt x="278606" y="862012"/>
                  </a:cubicBezTo>
                  <a:lnTo>
                    <a:pt x="0" y="676275"/>
                  </a:lnTo>
                  <a:lnTo>
                    <a:pt x="233362" y="747712"/>
                  </a:lnTo>
                  <a:lnTo>
                    <a:pt x="202406" y="535781"/>
                  </a:lnTo>
                  <a:cubicBezTo>
                    <a:pt x="270668" y="511175"/>
                    <a:pt x="329406" y="486568"/>
                    <a:pt x="107156" y="376237"/>
                  </a:cubicBezTo>
                  <a:cubicBezTo>
                    <a:pt x="239712" y="327025"/>
                    <a:pt x="479425" y="275431"/>
                    <a:pt x="419100" y="0"/>
                  </a:cubicBezTo>
                  <a:close/>
                </a:path>
              </a:pathLst>
            </a:custGeom>
            <a:solidFill>
              <a:srgbClr val="F67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9" name="Freeform: Shape 19">
              <a:extLst>
                <a:ext uri="{FF2B5EF4-FFF2-40B4-BE49-F238E27FC236}">
                  <a16:creationId xmlns:a16="http://schemas.microsoft.com/office/drawing/2014/main" id="{A393B129-28C9-457A-8A65-935BDC50CB27}"/>
                </a:ext>
              </a:extLst>
            </p:cNvPr>
            <p:cNvSpPr/>
            <p:nvPr/>
          </p:nvSpPr>
          <p:spPr>
            <a:xfrm>
              <a:off x="4911696" y="6048708"/>
              <a:ext cx="152430" cy="267954"/>
            </a:xfrm>
            <a:custGeom>
              <a:avLst/>
              <a:gdLst>
                <a:gd name="connsiteX0" fmla="*/ 15875 w 142875"/>
                <a:gd name="connsiteY0" fmla="*/ 247650 h 247650"/>
                <a:gd name="connsiteX1" fmla="*/ 0 w 142875"/>
                <a:gd name="connsiteY1" fmla="*/ 82550 h 247650"/>
                <a:gd name="connsiteX2" fmla="*/ 142875 w 142875"/>
                <a:gd name="connsiteY2" fmla="*/ 0 h 247650"/>
                <a:gd name="connsiteX3" fmla="*/ 88900 w 142875"/>
                <a:gd name="connsiteY3" fmla="*/ 171450 h 247650"/>
                <a:gd name="connsiteX4" fmla="*/ 15875 w 142875"/>
                <a:gd name="connsiteY4" fmla="*/ 247650 h 247650"/>
                <a:gd name="connsiteX0" fmla="*/ 15875 w 152400"/>
                <a:gd name="connsiteY0" fmla="*/ 245269 h 245269"/>
                <a:gd name="connsiteX1" fmla="*/ 0 w 152400"/>
                <a:gd name="connsiteY1" fmla="*/ 80169 h 245269"/>
                <a:gd name="connsiteX2" fmla="*/ 152400 w 152400"/>
                <a:gd name="connsiteY2" fmla="*/ 0 h 245269"/>
                <a:gd name="connsiteX3" fmla="*/ 88900 w 152400"/>
                <a:gd name="connsiteY3" fmla="*/ 169069 h 245269"/>
                <a:gd name="connsiteX4" fmla="*/ 15875 w 152400"/>
                <a:gd name="connsiteY4" fmla="*/ 245269 h 245269"/>
                <a:gd name="connsiteX0" fmla="*/ 15875 w 152400"/>
                <a:gd name="connsiteY0" fmla="*/ 268748 h 268748"/>
                <a:gd name="connsiteX1" fmla="*/ 0 w 152400"/>
                <a:gd name="connsiteY1" fmla="*/ 103648 h 268748"/>
                <a:gd name="connsiteX2" fmla="*/ 152400 w 152400"/>
                <a:gd name="connsiteY2" fmla="*/ 23479 h 268748"/>
                <a:gd name="connsiteX3" fmla="*/ 88900 w 152400"/>
                <a:gd name="connsiteY3" fmla="*/ 192548 h 268748"/>
                <a:gd name="connsiteX4" fmla="*/ 15875 w 152400"/>
                <a:gd name="connsiteY4" fmla="*/ 268748 h 268748"/>
                <a:gd name="connsiteX0" fmla="*/ 15905 w 152430"/>
                <a:gd name="connsiteY0" fmla="*/ 267954 h 267954"/>
                <a:gd name="connsiteX1" fmla="*/ 30 w 152430"/>
                <a:gd name="connsiteY1" fmla="*/ 102854 h 267954"/>
                <a:gd name="connsiteX2" fmla="*/ 152430 w 152430"/>
                <a:gd name="connsiteY2" fmla="*/ 22685 h 267954"/>
                <a:gd name="connsiteX3" fmla="*/ 88930 w 152430"/>
                <a:gd name="connsiteY3" fmla="*/ 191754 h 267954"/>
                <a:gd name="connsiteX4" fmla="*/ 15905 w 152430"/>
                <a:gd name="connsiteY4" fmla="*/ 267954 h 26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30" h="267954">
                  <a:moveTo>
                    <a:pt x="15905" y="267954"/>
                  </a:moveTo>
                  <a:lnTo>
                    <a:pt x="30" y="102854"/>
                  </a:lnTo>
                  <a:cubicBezTo>
                    <a:pt x="-1558" y="83275"/>
                    <a:pt x="58768" y="-52986"/>
                    <a:pt x="152430" y="22685"/>
                  </a:cubicBezTo>
                  <a:lnTo>
                    <a:pt x="88930" y="191754"/>
                  </a:lnTo>
                  <a:lnTo>
                    <a:pt x="15905" y="267954"/>
                  </a:lnTo>
                  <a:close/>
                </a:path>
              </a:pathLst>
            </a:custGeom>
            <a:solidFill>
              <a:srgbClr val="FFB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C5755993-D024-4853-B0E9-C2F4D6AE466E}"/>
                </a:ext>
              </a:extLst>
            </p:cNvPr>
            <p:cNvSpPr/>
            <p:nvPr/>
          </p:nvSpPr>
          <p:spPr>
            <a:xfrm>
              <a:off x="4766409" y="6453521"/>
              <a:ext cx="152430" cy="267954"/>
            </a:xfrm>
            <a:custGeom>
              <a:avLst/>
              <a:gdLst>
                <a:gd name="connsiteX0" fmla="*/ 15875 w 142875"/>
                <a:gd name="connsiteY0" fmla="*/ 247650 h 247650"/>
                <a:gd name="connsiteX1" fmla="*/ 0 w 142875"/>
                <a:gd name="connsiteY1" fmla="*/ 82550 h 247650"/>
                <a:gd name="connsiteX2" fmla="*/ 142875 w 142875"/>
                <a:gd name="connsiteY2" fmla="*/ 0 h 247650"/>
                <a:gd name="connsiteX3" fmla="*/ 88900 w 142875"/>
                <a:gd name="connsiteY3" fmla="*/ 171450 h 247650"/>
                <a:gd name="connsiteX4" fmla="*/ 15875 w 142875"/>
                <a:gd name="connsiteY4" fmla="*/ 247650 h 247650"/>
                <a:gd name="connsiteX0" fmla="*/ 15875 w 152400"/>
                <a:gd name="connsiteY0" fmla="*/ 245269 h 245269"/>
                <a:gd name="connsiteX1" fmla="*/ 0 w 152400"/>
                <a:gd name="connsiteY1" fmla="*/ 80169 h 245269"/>
                <a:gd name="connsiteX2" fmla="*/ 152400 w 152400"/>
                <a:gd name="connsiteY2" fmla="*/ 0 h 245269"/>
                <a:gd name="connsiteX3" fmla="*/ 88900 w 152400"/>
                <a:gd name="connsiteY3" fmla="*/ 169069 h 245269"/>
                <a:gd name="connsiteX4" fmla="*/ 15875 w 152400"/>
                <a:gd name="connsiteY4" fmla="*/ 245269 h 245269"/>
                <a:gd name="connsiteX0" fmla="*/ 15875 w 152400"/>
                <a:gd name="connsiteY0" fmla="*/ 268748 h 268748"/>
                <a:gd name="connsiteX1" fmla="*/ 0 w 152400"/>
                <a:gd name="connsiteY1" fmla="*/ 103648 h 268748"/>
                <a:gd name="connsiteX2" fmla="*/ 152400 w 152400"/>
                <a:gd name="connsiteY2" fmla="*/ 23479 h 268748"/>
                <a:gd name="connsiteX3" fmla="*/ 88900 w 152400"/>
                <a:gd name="connsiteY3" fmla="*/ 192548 h 268748"/>
                <a:gd name="connsiteX4" fmla="*/ 15875 w 152400"/>
                <a:gd name="connsiteY4" fmla="*/ 268748 h 268748"/>
                <a:gd name="connsiteX0" fmla="*/ 15905 w 152430"/>
                <a:gd name="connsiteY0" fmla="*/ 267954 h 267954"/>
                <a:gd name="connsiteX1" fmla="*/ 30 w 152430"/>
                <a:gd name="connsiteY1" fmla="*/ 102854 h 267954"/>
                <a:gd name="connsiteX2" fmla="*/ 152430 w 152430"/>
                <a:gd name="connsiteY2" fmla="*/ 22685 h 267954"/>
                <a:gd name="connsiteX3" fmla="*/ 88930 w 152430"/>
                <a:gd name="connsiteY3" fmla="*/ 191754 h 267954"/>
                <a:gd name="connsiteX4" fmla="*/ 15905 w 152430"/>
                <a:gd name="connsiteY4" fmla="*/ 267954 h 267954"/>
                <a:gd name="connsiteX0" fmla="*/ 15905 w 152430"/>
                <a:gd name="connsiteY0" fmla="*/ 267954 h 267954"/>
                <a:gd name="connsiteX1" fmla="*/ 30 w 152430"/>
                <a:gd name="connsiteY1" fmla="*/ 102854 h 267954"/>
                <a:gd name="connsiteX2" fmla="*/ 152430 w 152430"/>
                <a:gd name="connsiteY2" fmla="*/ 22685 h 267954"/>
                <a:gd name="connsiteX3" fmla="*/ 15905 w 152430"/>
                <a:gd name="connsiteY3" fmla="*/ 267954 h 26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0" h="267954">
                  <a:moveTo>
                    <a:pt x="15905" y="267954"/>
                  </a:moveTo>
                  <a:lnTo>
                    <a:pt x="30" y="102854"/>
                  </a:lnTo>
                  <a:cubicBezTo>
                    <a:pt x="-1558" y="83275"/>
                    <a:pt x="58768" y="-52986"/>
                    <a:pt x="152430" y="22685"/>
                  </a:cubicBezTo>
                  <a:lnTo>
                    <a:pt x="15905" y="267954"/>
                  </a:lnTo>
                  <a:close/>
                </a:path>
              </a:pathLst>
            </a:custGeom>
            <a:solidFill>
              <a:srgbClr val="FFB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1" name="Freeform: Shape 24">
              <a:extLst>
                <a:ext uri="{FF2B5EF4-FFF2-40B4-BE49-F238E27FC236}">
                  <a16:creationId xmlns:a16="http://schemas.microsoft.com/office/drawing/2014/main" id="{A027B739-337F-4FDC-8CF2-A4B3C83C2597}"/>
                </a:ext>
              </a:extLst>
            </p:cNvPr>
            <p:cNvSpPr/>
            <p:nvPr/>
          </p:nvSpPr>
          <p:spPr>
            <a:xfrm>
              <a:off x="4582553" y="4921250"/>
              <a:ext cx="301391" cy="276343"/>
            </a:xfrm>
            <a:custGeom>
              <a:avLst/>
              <a:gdLst>
                <a:gd name="connsiteX0" fmla="*/ 4763 w 304800"/>
                <a:gd name="connsiteY0" fmla="*/ 195262 h 195262"/>
                <a:gd name="connsiteX1" fmla="*/ 0 w 304800"/>
                <a:gd name="connsiteY1" fmla="*/ 133350 h 195262"/>
                <a:gd name="connsiteX2" fmla="*/ 66675 w 304800"/>
                <a:gd name="connsiteY2" fmla="*/ 0 h 195262"/>
                <a:gd name="connsiteX3" fmla="*/ 304800 w 304800"/>
                <a:gd name="connsiteY3" fmla="*/ 47625 h 195262"/>
                <a:gd name="connsiteX4" fmla="*/ 290513 w 304800"/>
                <a:gd name="connsiteY4" fmla="*/ 190500 h 195262"/>
                <a:gd name="connsiteX5" fmla="*/ 4763 w 304800"/>
                <a:gd name="connsiteY5" fmla="*/ 195262 h 195262"/>
                <a:gd name="connsiteX0" fmla="*/ 4763 w 304800"/>
                <a:gd name="connsiteY0" fmla="*/ 195262 h 211712"/>
                <a:gd name="connsiteX1" fmla="*/ 0 w 304800"/>
                <a:gd name="connsiteY1" fmla="*/ 133350 h 211712"/>
                <a:gd name="connsiteX2" fmla="*/ 66675 w 304800"/>
                <a:gd name="connsiteY2" fmla="*/ 0 h 211712"/>
                <a:gd name="connsiteX3" fmla="*/ 304800 w 304800"/>
                <a:gd name="connsiteY3" fmla="*/ 47625 h 211712"/>
                <a:gd name="connsiteX4" fmla="*/ 290513 w 304800"/>
                <a:gd name="connsiteY4" fmla="*/ 190500 h 211712"/>
                <a:gd name="connsiteX5" fmla="*/ 4763 w 304800"/>
                <a:gd name="connsiteY5" fmla="*/ 195262 h 211712"/>
                <a:gd name="connsiteX0" fmla="*/ 4763 w 304800"/>
                <a:gd name="connsiteY0" fmla="*/ 195262 h 239283"/>
                <a:gd name="connsiteX1" fmla="*/ 0 w 304800"/>
                <a:gd name="connsiteY1" fmla="*/ 133350 h 239283"/>
                <a:gd name="connsiteX2" fmla="*/ 66675 w 304800"/>
                <a:gd name="connsiteY2" fmla="*/ 0 h 239283"/>
                <a:gd name="connsiteX3" fmla="*/ 304800 w 304800"/>
                <a:gd name="connsiteY3" fmla="*/ 47625 h 239283"/>
                <a:gd name="connsiteX4" fmla="*/ 290513 w 304800"/>
                <a:gd name="connsiteY4" fmla="*/ 190500 h 239283"/>
                <a:gd name="connsiteX5" fmla="*/ 4763 w 304800"/>
                <a:gd name="connsiteY5" fmla="*/ 195262 h 239283"/>
                <a:gd name="connsiteX0" fmla="*/ 4763 w 304800"/>
                <a:gd name="connsiteY0" fmla="*/ 224580 h 268601"/>
                <a:gd name="connsiteX1" fmla="*/ 0 w 304800"/>
                <a:gd name="connsiteY1" fmla="*/ 162668 h 268601"/>
                <a:gd name="connsiteX2" fmla="*/ 66675 w 304800"/>
                <a:gd name="connsiteY2" fmla="*/ 29318 h 268601"/>
                <a:gd name="connsiteX3" fmla="*/ 304800 w 304800"/>
                <a:gd name="connsiteY3" fmla="*/ 76943 h 268601"/>
                <a:gd name="connsiteX4" fmla="*/ 290513 w 304800"/>
                <a:gd name="connsiteY4" fmla="*/ 219818 h 268601"/>
                <a:gd name="connsiteX5" fmla="*/ 4763 w 304800"/>
                <a:gd name="connsiteY5" fmla="*/ 224580 h 268601"/>
                <a:gd name="connsiteX0" fmla="*/ 4763 w 304800"/>
                <a:gd name="connsiteY0" fmla="*/ 232322 h 276343"/>
                <a:gd name="connsiteX1" fmla="*/ 0 w 304800"/>
                <a:gd name="connsiteY1" fmla="*/ 170410 h 276343"/>
                <a:gd name="connsiteX2" fmla="*/ 66675 w 304800"/>
                <a:gd name="connsiteY2" fmla="*/ 37060 h 276343"/>
                <a:gd name="connsiteX3" fmla="*/ 304800 w 304800"/>
                <a:gd name="connsiteY3" fmla="*/ 84685 h 276343"/>
                <a:gd name="connsiteX4" fmla="*/ 290513 w 304800"/>
                <a:gd name="connsiteY4" fmla="*/ 227560 h 276343"/>
                <a:gd name="connsiteX5" fmla="*/ 4763 w 304800"/>
                <a:gd name="connsiteY5" fmla="*/ 232322 h 276343"/>
                <a:gd name="connsiteX0" fmla="*/ 0 w 300037"/>
                <a:gd name="connsiteY0" fmla="*/ 232322 h 276343"/>
                <a:gd name="connsiteX1" fmla="*/ 61912 w 300037"/>
                <a:gd name="connsiteY1" fmla="*/ 37060 h 276343"/>
                <a:gd name="connsiteX2" fmla="*/ 300037 w 300037"/>
                <a:gd name="connsiteY2" fmla="*/ 84685 h 276343"/>
                <a:gd name="connsiteX3" fmla="*/ 285750 w 300037"/>
                <a:gd name="connsiteY3" fmla="*/ 227560 h 276343"/>
                <a:gd name="connsiteX4" fmla="*/ 0 w 300037"/>
                <a:gd name="connsiteY4" fmla="*/ 232322 h 276343"/>
                <a:gd name="connsiteX0" fmla="*/ 858 w 300895"/>
                <a:gd name="connsiteY0" fmla="*/ 232322 h 276343"/>
                <a:gd name="connsiteX1" fmla="*/ 62770 w 300895"/>
                <a:gd name="connsiteY1" fmla="*/ 37060 h 276343"/>
                <a:gd name="connsiteX2" fmla="*/ 300895 w 300895"/>
                <a:gd name="connsiteY2" fmla="*/ 84685 h 276343"/>
                <a:gd name="connsiteX3" fmla="*/ 286608 w 300895"/>
                <a:gd name="connsiteY3" fmla="*/ 227560 h 276343"/>
                <a:gd name="connsiteX4" fmla="*/ 858 w 300895"/>
                <a:gd name="connsiteY4" fmla="*/ 232322 h 276343"/>
                <a:gd name="connsiteX0" fmla="*/ 1354 w 301391"/>
                <a:gd name="connsiteY0" fmla="*/ 232322 h 276343"/>
                <a:gd name="connsiteX1" fmla="*/ 63266 w 301391"/>
                <a:gd name="connsiteY1" fmla="*/ 37060 h 276343"/>
                <a:gd name="connsiteX2" fmla="*/ 301391 w 301391"/>
                <a:gd name="connsiteY2" fmla="*/ 84685 h 276343"/>
                <a:gd name="connsiteX3" fmla="*/ 287104 w 301391"/>
                <a:gd name="connsiteY3" fmla="*/ 227560 h 276343"/>
                <a:gd name="connsiteX4" fmla="*/ 1354 w 301391"/>
                <a:gd name="connsiteY4" fmla="*/ 232322 h 27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1" h="276343">
                  <a:moveTo>
                    <a:pt x="1354" y="232322"/>
                  </a:moveTo>
                  <a:cubicBezTo>
                    <a:pt x="-6584" y="152948"/>
                    <a:pt x="21198" y="85478"/>
                    <a:pt x="63266" y="37060"/>
                  </a:cubicBezTo>
                  <a:cubicBezTo>
                    <a:pt x="202172" y="-44696"/>
                    <a:pt x="245828" y="25948"/>
                    <a:pt x="301391" y="84685"/>
                  </a:cubicBezTo>
                  <a:lnTo>
                    <a:pt x="287104" y="227560"/>
                  </a:lnTo>
                  <a:cubicBezTo>
                    <a:pt x="253766" y="310109"/>
                    <a:pt x="156135" y="271216"/>
                    <a:pt x="1354" y="232322"/>
                  </a:cubicBezTo>
                  <a:close/>
                </a:path>
              </a:pathLst>
            </a:custGeom>
            <a:solidFill>
              <a:srgbClr val="FFB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12" name="Freeform: Shape 36">
              <a:extLst>
                <a:ext uri="{FF2B5EF4-FFF2-40B4-BE49-F238E27FC236}">
                  <a16:creationId xmlns:a16="http://schemas.microsoft.com/office/drawing/2014/main" id="{5DFD054D-1728-4A74-963C-8B7DD1CA86CA}"/>
                </a:ext>
              </a:extLst>
            </p:cNvPr>
            <p:cNvSpPr/>
            <p:nvPr/>
          </p:nvSpPr>
          <p:spPr>
            <a:xfrm>
              <a:off x="4886325" y="4981576"/>
              <a:ext cx="292481" cy="458110"/>
            </a:xfrm>
            <a:custGeom>
              <a:avLst/>
              <a:gdLst>
                <a:gd name="connsiteX0" fmla="*/ 285750 w 285750"/>
                <a:gd name="connsiteY0" fmla="*/ 402431 h 402431"/>
                <a:gd name="connsiteX1" fmla="*/ 0 w 285750"/>
                <a:gd name="connsiteY1" fmla="*/ 390525 h 402431"/>
                <a:gd name="connsiteX2" fmla="*/ 9525 w 285750"/>
                <a:gd name="connsiteY2" fmla="*/ 30956 h 402431"/>
                <a:gd name="connsiteX3" fmla="*/ 26194 w 285750"/>
                <a:gd name="connsiteY3" fmla="*/ 0 h 402431"/>
                <a:gd name="connsiteX4" fmla="*/ 123825 w 285750"/>
                <a:gd name="connsiteY4" fmla="*/ 80963 h 402431"/>
                <a:gd name="connsiteX5" fmla="*/ 285750 w 285750"/>
                <a:gd name="connsiteY5" fmla="*/ 402431 h 402431"/>
                <a:gd name="connsiteX0" fmla="*/ 285750 w 285750"/>
                <a:gd name="connsiteY0" fmla="*/ 402431 h 435898"/>
                <a:gd name="connsiteX1" fmla="*/ 0 w 285750"/>
                <a:gd name="connsiteY1" fmla="*/ 390525 h 435898"/>
                <a:gd name="connsiteX2" fmla="*/ 9525 w 285750"/>
                <a:gd name="connsiteY2" fmla="*/ 30956 h 435898"/>
                <a:gd name="connsiteX3" fmla="*/ 26194 w 285750"/>
                <a:gd name="connsiteY3" fmla="*/ 0 h 435898"/>
                <a:gd name="connsiteX4" fmla="*/ 123825 w 285750"/>
                <a:gd name="connsiteY4" fmla="*/ 80963 h 435898"/>
                <a:gd name="connsiteX5" fmla="*/ 285750 w 285750"/>
                <a:gd name="connsiteY5" fmla="*/ 402431 h 435898"/>
                <a:gd name="connsiteX0" fmla="*/ 285750 w 285750"/>
                <a:gd name="connsiteY0" fmla="*/ 402431 h 446614"/>
                <a:gd name="connsiteX1" fmla="*/ 0 w 285750"/>
                <a:gd name="connsiteY1" fmla="*/ 390525 h 446614"/>
                <a:gd name="connsiteX2" fmla="*/ 9525 w 285750"/>
                <a:gd name="connsiteY2" fmla="*/ 30956 h 446614"/>
                <a:gd name="connsiteX3" fmla="*/ 26194 w 285750"/>
                <a:gd name="connsiteY3" fmla="*/ 0 h 446614"/>
                <a:gd name="connsiteX4" fmla="*/ 123825 w 285750"/>
                <a:gd name="connsiteY4" fmla="*/ 80963 h 446614"/>
                <a:gd name="connsiteX5" fmla="*/ 285750 w 285750"/>
                <a:gd name="connsiteY5" fmla="*/ 402431 h 446614"/>
                <a:gd name="connsiteX0" fmla="*/ 285750 w 285754"/>
                <a:gd name="connsiteY0" fmla="*/ 402431 h 446614"/>
                <a:gd name="connsiteX1" fmla="*/ 0 w 285754"/>
                <a:gd name="connsiteY1" fmla="*/ 390525 h 446614"/>
                <a:gd name="connsiteX2" fmla="*/ 9525 w 285754"/>
                <a:gd name="connsiteY2" fmla="*/ 30956 h 446614"/>
                <a:gd name="connsiteX3" fmla="*/ 26194 w 285754"/>
                <a:gd name="connsiteY3" fmla="*/ 0 h 446614"/>
                <a:gd name="connsiteX4" fmla="*/ 123825 w 285754"/>
                <a:gd name="connsiteY4" fmla="*/ 80963 h 446614"/>
                <a:gd name="connsiteX5" fmla="*/ 285750 w 285754"/>
                <a:gd name="connsiteY5" fmla="*/ 402431 h 446614"/>
                <a:gd name="connsiteX0" fmla="*/ 285750 w 285753"/>
                <a:gd name="connsiteY0" fmla="*/ 402431 h 446614"/>
                <a:gd name="connsiteX1" fmla="*/ 0 w 285753"/>
                <a:gd name="connsiteY1" fmla="*/ 390525 h 446614"/>
                <a:gd name="connsiteX2" fmla="*/ 9525 w 285753"/>
                <a:gd name="connsiteY2" fmla="*/ 30956 h 446614"/>
                <a:gd name="connsiteX3" fmla="*/ 26194 w 285753"/>
                <a:gd name="connsiteY3" fmla="*/ 0 h 446614"/>
                <a:gd name="connsiteX4" fmla="*/ 123825 w 285753"/>
                <a:gd name="connsiteY4" fmla="*/ 80963 h 446614"/>
                <a:gd name="connsiteX5" fmla="*/ 285750 w 285753"/>
                <a:gd name="connsiteY5" fmla="*/ 402431 h 446614"/>
                <a:gd name="connsiteX0" fmla="*/ 285750 w 285753"/>
                <a:gd name="connsiteY0" fmla="*/ 402431 h 446614"/>
                <a:gd name="connsiteX1" fmla="*/ 0 w 285753"/>
                <a:gd name="connsiteY1" fmla="*/ 390525 h 446614"/>
                <a:gd name="connsiteX2" fmla="*/ 9525 w 285753"/>
                <a:gd name="connsiteY2" fmla="*/ 30956 h 446614"/>
                <a:gd name="connsiteX3" fmla="*/ 26194 w 285753"/>
                <a:gd name="connsiteY3" fmla="*/ 0 h 446614"/>
                <a:gd name="connsiteX4" fmla="*/ 123825 w 285753"/>
                <a:gd name="connsiteY4" fmla="*/ 80963 h 446614"/>
                <a:gd name="connsiteX5" fmla="*/ 285750 w 285753"/>
                <a:gd name="connsiteY5" fmla="*/ 402431 h 446614"/>
                <a:gd name="connsiteX0" fmla="*/ 285750 w 285753"/>
                <a:gd name="connsiteY0" fmla="*/ 402431 h 446614"/>
                <a:gd name="connsiteX1" fmla="*/ 0 w 285753"/>
                <a:gd name="connsiteY1" fmla="*/ 390525 h 446614"/>
                <a:gd name="connsiteX2" fmla="*/ 9525 w 285753"/>
                <a:gd name="connsiteY2" fmla="*/ 30956 h 446614"/>
                <a:gd name="connsiteX3" fmla="*/ 26194 w 285753"/>
                <a:gd name="connsiteY3" fmla="*/ 0 h 446614"/>
                <a:gd name="connsiteX4" fmla="*/ 123825 w 285753"/>
                <a:gd name="connsiteY4" fmla="*/ 80963 h 446614"/>
                <a:gd name="connsiteX5" fmla="*/ 285750 w 285753"/>
                <a:gd name="connsiteY5" fmla="*/ 402431 h 446614"/>
                <a:gd name="connsiteX0" fmla="*/ 285750 w 285754"/>
                <a:gd name="connsiteY0" fmla="*/ 402431 h 446614"/>
                <a:gd name="connsiteX1" fmla="*/ 0 w 285754"/>
                <a:gd name="connsiteY1" fmla="*/ 390525 h 446614"/>
                <a:gd name="connsiteX2" fmla="*/ 9525 w 285754"/>
                <a:gd name="connsiteY2" fmla="*/ 30956 h 446614"/>
                <a:gd name="connsiteX3" fmla="*/ 26194 w 285754"/>
                <a:gd name="connsiteY3" fmla="*/ 0 h 446614"/>
                <a:gd name="connsiteX4" fmla="*/ 123825 w 285754"/>
                <a:gd name="connsiteY4" fmla="*/ 80963 h 446614"/>
                <a:gd name="connsiteX5" fmla="*/ 285750 w 285754"/>
                <a:gd name="connsiteY5" fmla="*/ 402431 h 446614"/>
                <a:gd name="connsiteX0" fmla="*/ 285750 w 292481"/>
                <a:gd name="connsiteY0" fmla="*/ 402431 h 446614"/>
                <a:gd name="connsiteX1" fmla="*/ 0 w 292481"/>
                <a:gd name="connsiteY1" fmla="*/ 390525 h 446614"/>
                <a:gd name="connsiteX2" fmla="*/ 9525 w 292481"/>
                <a:gd name="connsiteY2" fmla="*/ 30956 h 446614"/>
                <a:gd name="connsiteX3" fmla="*/ 26194 w 292481"/>
                <a:gd name="connsiteY3" fmla="*/ 0 h 446614"/>
                <a:gd name="connsiteX4" fmla="*/ 123825 w 292481"/>
                <a:gd name="connsiteY4" fmla="*/ 80963 h 446614"/>
                <a:gd name="connsiteX5" fmla="*/ 285750 w 292481"/>
                <a:gd name="connsiteY5" fmla="*/ 402431 h 446614"/>
                <a:gd name="connsiteX0" fmla="*/ 285750 w 292481"/>
                <a:gd name="connsiteY0" fmla="*/ 402431 h 458110"/>
                <a:gd name="connsiteX1" fmla="*/ 0 w 292481"/>
                <a:gd name="connsiteY1" fmla="*/ 390525 h 458110"/>
                <a:gd name="connsiteX2" fmla="*/ 9525 w 292481"/>
                <a:gd name="connsiteY2" fmla="*/ 30956 h 458110"/>
                <a:gd name="connsiteX3" fmla="*/ 26194 w 292481"/>
                <a:gd name="connsiteY3" fmla="*/ 0 h 458110"/>
                <a:gd name="connsiteX4" fmla="*/ 123825 w 292481"/>
                <a:gd name="connsiteY4" fmla="*/ 80963 h 458110"/>
                <a:gd name="connsiteX5" fmla="*/ 285750 w 292481"/>
                <a:gd name="connsiteY5" fmla="*/ 402431 h 458110"/>
                <a:gd name="connsiteX0" fmla="*/ 285750 w 292481"/>
                <a:gd name="connsiteY0" fmla="*/ 402431 h 458110"/>
                <a:gd name="connsiteX1" fmla="*/ 0 w 292481"/>
                <a:gd name="connsiteY1" fmla="*/ 390525 h 458110"/>
                <a:gd name="connsiteX2" fmla="*/ 9525 w 292481"/>
                <a:gd name="connsiteY2" fmla="*/ 30956 h 458110"/>
                <a:gd name="connsiteX3" fmla="*/ 26194 w 292481"/>
                <a:gd name="connsiteY3" fmla="*/ 0 h 458110"/>
                <a:gd name="connsiteX4" fmla="*/ 123825 w 292481"/>
                <a:gd name="connsiteY4" fmla="*/ 80963 h 458110"/>
                <a:gd name="connsiteX5" fmla="*/ 285750 w 292481"/>
                <a:gd name="connsiteY5" fmla="*/ 402431 h 45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481" h="458110">
                  <a:moveTo>
                    <a:pt x="285750" y="402431"/>
                  </a:moveTo>
                  <a:cubicBezTo>
                    <a:pt x="254794" y="469899"/>
                    <a:pt x="166688" y="487363"/>
                    <a:pt x="0" y="390525"/>
                  </a:cubicBezTo>
                  <a:cubicBezTo>
                    <a:pt x="31750" y="282575"/>
                    <a:pt x="37306" y="160337"/>
                    <a:pt x="9525" y="30956"/>
                  </a:cubicBezTo>
                  <a:lnTo>
                    <a:pt x="26194" y="0"/>
                  </a:lnTo>
                  <a:cubicBezTo>
                    <a:pt x="61120" y="5556"/>
                    <a:pt x="91281" y="53975"/>
                    <a:pt x="123825" y="80963"/>
                  </a:cubicBezTo>
                  <a:cubicBezTo>
                    <a:pt x="184944" y="180976"/>
                    <a:pt x="324644" y="323851"/>
                    <a:pt x="285750" y="402431"/>
                  </a:cubicBezTo>
                  <a:close/>
                </a:path>
              </a:pathLst>
            </a:custGeom>
            <a:solidFill>
              <a:srgbClr val="F67B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16" name="Freeform: Shape 44">
            <a:extLst>
              <a:ext uri="{FF2B5EF4-FFF2-40B4-BE49-F238E27FC236}">
                <a16:creationId xmlns:a16="http://schemas.microsoft.com/office/drawing/2014/main" id="{DEBB1112-CBE3-404E-B3D3-8E91B3551CF5}"/>
              </a:ext>
            </a:extLst>
          </p:cNvPr>
          <p:cNvSpPr/>
          <p:nvPr/>
        </p:nvSpPr>
        <p:spPr>
          <a:xfrm>
            <a:off x="2531521" y="2597828"/>
            <a:ext cx="1189093" cy="1530459"/>
          </a:xfrm>
          <a:custGeom>
            <a:avLst/>
            <a:gdLst>
              <a:gd name="connsiteX0" fmla="*/ 498475 w 1266825"/>
              <a:gd name="connsiteY0" fmla="*/ 0 h 1114425"/>
              <a:gd name="connsiteX1" fmla="*/ 1146175 w 1266825"/>
              <a:gd name="connsiteY1" fmla="*/ 146050 h 1114425"/>
              <a:gd name="connsiteX2" fmla="*/ 1158875 w 1266825"/>
              <a:gd name="connsiteY2" fmla="*/ 241300 h 1114425"/>
              <a:gd name="connsiteX3" fmla="*/ 1266825 w 1266825"/>
              <a:gd name="connsiteY3" fmla="*/ 1114425 h 1114425"/>
              <a:gd name="connsiteX4" fmla="*/ 0 w 1266825"/>
              <a:gd name="connsiteY4" fmla="*/ 787400 h 1114425"/>
              <a:gd name="connsiteX5" fmla="*/ 238125 w 1266825"/>
              <a:gd name="connsiteY5" fmla="*/ 469900 h 1114425"/>
              <a:gd name="connsiteX6" fmla="*/ 450850 w 1266825"/>
              <a:gd name="connsiteY6" fmla="*/ 82550 h 1114425"/>
              <a:gd name="connsiteX7" fmla="*/ 498475 w 1266825"/>
              <a:gd name="connsiteY7" fmla="*/ 0 h 1114425"/>
              <a:gd name="connsiteX0" fmla="*/ 498475 w 1266825"/>
              <a:gd name="connsiteY0" fmla="*/ 0 h 1114425"/>
              <a:gd name="connsiteX1" fmla="*/ 1146175 w 1266825"/>
              <a:gd name="connsiteY1" fmla="*/ 146050 h 1114425"/>
              <a:gd name="connsiteX2" fmla="*/ 1158875 w 1266825"/>
              <a:gd name="connsiteY2" fmla="*/ 241300 h 1114425"/>
              <a:gd name="connsiteX3" fmla="*/ 1266825 w 1266825"/>
              <a:gd name="connsiteY3" fmla="*/ 1114425 h 1114425"/>
              <a:gd name="connsiteX4" fmla="*/ 0 w 1266825"/>
              <a:gd name="connsiteY4" fmla="*/ 787400 h 1114425"/>
              <a:gd name="connsiteX5" fmla="*/ 450850 w 1266825"/>
              <a:gd name="connsiteY5" fmla="*/ 82550 h 1114425"/>
              <a:gd name="connsiteX6" fmla="*/ 498475 w 1266825"/>
              <a:gd name="connsiteY6" fmla="*/ 0 h 1114425"/>
              <a:gd name="connsiteX0" fmla="*/ 498475 w 1266825"/>
              <a:gd name="connsiteY0" fmla="*/ 0 h 1114425"/>
              <a:gd name="connsiteX1" fmla="*/ 1146175 w 1266825"/>
              <a:gd name="connsiteY1" fmla="*/ 146050 h 1114425"/>
              <a:gd name="connsiteX2" fmla="*/ 1158875 w 1266825"/>
              <a:gd name="connsiteY2" fmla="*/ 241300 h 1114425"/>
              <a:gd name="connsiteX3" fmla="*/ 1266825 w 1266825"/>
              <a:gd name="connsiteY3" fmla="*/ 1114425 h 1114425"/>
              <a:gd name="connsiteX4" fmla="*/ 0 w 1266825"/>
              <a:gd name="connsiteY4" fmla="*/ 787400 h 1114425"/>
              <a:gd name="connsiteX5" fmla="*/ 450850 w 1266825"/>
              <a:gd name="connsiteY5" fmla="*/ 82550 h 1114425"/>
              <a:gd name="connsiteX6" fmla="*/ 498475 w 1266825"/>
              <a:gd name="connsiteY6" fmla="*/ 0 h 1114425"/>
              <a:gd name="connsiteX0" fmla="*/ 498475 w 1266825"/>
              <a:gd name="connsiteY0" fmla="*/ 0 h 1114425"/>
              <a:gd name="connsiteX1" fmla="*/ 1146175 w 1266825"/>
              <a:gd name="connsiteY1" fmla="*/ 146050 h 1114425"/>
              <a:gd name="connsiteX2" fmla="*/ 1158875 w 1266825"/>
              <a:gd name="connsiteY2" fmla="*/ 241300 h 1114425"/>
              <a:gd name="connsiteX3" fmla="*/ 1266825 w 1266825"/>
              <a:gd name="connsiteY3" fmla="*/ 1114425 h 1114425"/>
              <a:gd name="connsiteX4" fmla="*/ 0 w 1266825"/>
              <a:gd name="connsiteY4" fmla="*/ 787400 h 1114425"/>
              <a:gd name="connsiteX5" fmla="*/ 450850 w 1266825"/>
              <a:gd name="connsiteY5" fmla="*/ 82550 h 1114425"/>
              <a:gd name="connsiteX6" fmla="*/ 498475 w 1266825"/>
              <a:gd name="connsiteY6" fmla="*/ 0 h 1114425"/>
              <a:gd name="connsiteX0" fmla="*/ 498475 w 1266825"/>
              <a:gd name="connsiteY0" fmla="*/ 0 h 1114425"/>
              <a:gd name="connsiteX1" fmla="*/ 1146175 w 1266825"/>
              <a:gd name="connsiteY1" fmla="*/ 146050 h 1114425"/>
              <a:gd name="connsiteX2" fmla="*/ 1158875 w 1266825"/>
              <a:gd name="connsiteY2" fmla="*/ 241300 h 1114425"/>
              <a:gd name="connsiteX3" fmla="*/ 1266825 w 1266825"/>
              <a:gd name="connsiteY3" fmla="*/ 1114425 h 1114425"/>
              <a:gd name="connsiteX4" fmla="*/ 0 w 1266825"/>
              <a:gd name="connsiteY4" fmla="*/ 787400 h 1114425"/>
              <a:gd name="connsiteX5" fmla="*/ 450850 w 1266825"/>
              <a:gd name="connsiteY5" fmla="*/ 82550 h 1114425"/>
              <a:gd name="connsiteX6" fmla="*/ 498475 w 1266825"/>
              <a:gd name="connsiteY6" fmla="*/ 0 h 1114425"/>
              <a:gd name="connsiteX0" fmla="*/ 498475 w 1266825"/>
              <a:gd name="connsiteY0" fmla="*/ 0 h 1114425"/>
              <a:gd name="connsiteX1" fmla="*/ 1146175 w 1266825"/>
              <a:gd name="connsiteY1" fmla="*/ 146050 h 1114425"/>
              <a:gd name="connsiteX2" fmla="*/ 1158875 w 1266825"/>
              <a:gd name="connsiteY2" fmla="*/ 241300 h 1114425"/>
              <a:gd name="connsiteX3" fmla="*/ 1266825 w 1266825"/>
              <a:gd name="connsiteY3" fmla="*/ 1114425 h 1114425"/>
              <a:gd name="connsiteX4" fmla="*/ 0 w 1266825"/>
              <a:gd name="connsiteY4" fmla="*/ 787400 h 1114425"/>
              <a:gd name="connsiteX5" fmla="*/ 450850 w 1266825"/>
              <a:gd name="connsiteY5" fmla="*/ 82550 h 1114425"/>
              <a:gd name="connsiteX6" fmla="*/ 498475 w 1266825"/>
              <a:gd name="connsiteY6" fmla="*/ 0 h 1114425"/>
              <a:gd name="connsiteX0" fmla="*/ 498475 w 1266825"/>
              <a:gd name="connsiteY0" fmla="*/ 0 h 1114425"/>
              <a:gd name="connsiteX1" fmla="*/ 1146175 w 1266825"/>
              <a:gd name="connsiteY1" fmla="*/ 146050 h 1114425"/>
              <a:gd name="connsiteX2" fmla="*/ 1158875 w 1266825"/>
              <a:gd name="connsiteY2" fmla="*/ 241300 h 1114425"/>
              <a:gd name="connsiteX3" fmla="*/ 1266825 w 1266825"/>
              <a:gd name="connsiteY3" fmla="*/ 1114425 h 1114425"/>
              <a:gd name="connsiteX4" fmla="*/ 0 w 1266825"/>
              <a:gd name="connsiteY4" fmla="*/ 787400 h 1114425"/>
              <a:gd name="connsiteX5" fmla="*/ 450850 w 1266825"/>
              <a:gd name="connsiteY5" fmla="*/ 82550 h 1114425"/>
              <a:gd name="connsiteX6" fmla="*/ 498475 w 1266825"/>
              <a:gd name="connsiteY6" fmla="*/ 0 h 1114425"/>
              <a:gd name="connsiteX0" fmla="*/ 498475 w 1266825"/>
              <a:gd name="connsiteY0" fmla="*/ 0 h 1114425"/>
              <a:gd name="connsiteX1" fmla="*/ 1146175 w 1266825"/>
              <a:gd name="connsiteY1" fmla="*/ 146050 h 1114425"/>
              <a:gd name="connsiteX2" fmla="*/ 1158875 w 1266825"/>
              <a:gd name="connsiteY2" fmla="*/ 241300 h 1114425"/>
              <a:gd name="connsiteX3" fmla="*/ 1266825 w 1266825"/>
              <a:gd name="connsiteY3" fmla="*/ 1114425 h 1114425"/>
              <a:gd name="connsiteX4" fmla="*/ 0 w 1266825"/>
              <a:gd name="connsiteY4" fmla="*/ 787400 h 1114425"/>
              <a:gd name="connsiteX5" fmla="*/ 450850 w 1266825"/>
              <a:gd name="connsiteY5" fmla="*/ 82550 h 1114425"/>
              <a:gd name="connsiteX6" fmla="*/ 498475 w 1266825"/>
              <a:gd name="connsiteY6" fmla="*/ 0 h 1114425"/>
              <a:gd name="connsiteX0" fmla="*/ 498475 w 1266825"/>
              <a:gd name="connsiteY0" fmla="*/ 0 h 1114425"/>
              <a:gd name="connsiteX1" fmla="*/ 1146175 w 1266825"/>
              <a:gd name="connsiteY1" fmla="*/ 146050 h 1114425"/>
              <a:gd name="connsiteX2" fmla="*/ 1158875 w 1266825"/>
              <a:gd name="connsiteY2" fmla="*/ 241300 h 1114425"/>
              <a:gd name="connsiteX3" fmla="*/ 1266825 w 1266825"/>
              <a:gd name="connsiteY3" fmla="*/ 1114425 h 1114425"/>
              <a:gd name="connsiteX4" fmla="*/ 0 w 1266825"/>
              <a:gd name="connsiteY4" fmla="*/ 787400 h 1114425"/>
              <a:gd name="connsiteX5" fmla="*/ 450850 w 1266825"/>
              <a:gd name="connsiteY5" fmla="*/ 82550 h 1114425"/>
              <a:gd name="connsiteX6" fmla="*/ 498475 w 1266825"/>
              <a:gd name="connsiteY6" fmla="*/ 0 h 1114425"/>
              <a:gd name="connsiteX0" fmla="*/ 498475 w 1269288"/>
              <a:gd name="connsiteY0" fmla="*/ 0 h 1114425"/>
              <a:gd name="connsiteX1" fmla="*/ 1146175 w 1269288"/>
              <a:gd name="connsiteY1" fmla="*/ 146050 h 1114425"/>
              <a:gd name="connsiteX2" fmla="*/ 1158875 w 1269288"/>
              <a:gd name="connsiteY2" fmla="*/ 241300 h 1114425"/>
              <a:gd name="connsiteX3" fmla="*/ 1266825 w 1269288"/>
              <a:gd name="connsiteY3" fmla="*/ 1114425 h 1114425"/>
              <a:gd name="connsiteX4" fmla="*/ 0 w 1269288"/>
              <a:gd name="connsiteY4" fmla="*/ 787400 h 1114425"/>
              <a:gd name="connsiteX5" fmla="*/ 450850 w 1269288"/>
              <a:gd name="connsiteY5" fmla="*/ 82550 h 1114425"/>
              <a:gd name="connsiteX6" fmla="*/ 498475 w 1269288"/>
              <a:gd name="connsiteY6" fmla="*/ 0 h 1114425"/>
              <a:gd name="connsiteX0" fmla="*/ 498475 w 1268993"/>
              <a:gd name="connsiteY0" fmla="*/ 0 h 1114425"/>
              <a:gd name="connsiteX1" fmla="*/ 1146175 w 1268993"/>
              <a:gd name="connsiteY1" fmla="*/ 146050 h 1114425"/>
              <a:gd name="connsiteX2" fmla="*/ 1158875 w 1268993"/>
              <a:gd name="connsiteY2" fmla="*/ 241300 h 1114425"/>
              <a:gd name="connsiteX3" fmla="*/ 1266825 w 1268993"/>
              <a:gd name="connsiteY3" fmla="*/ 1114425 h 1114425"/>
              <a:gd name="connsiteX4" fmla="*/ 0 w 1268993"/>
              <a:gd name="connsiteY4" fmla="*/ 787400 h 1114425"/>
              <a:gd name="connsiteX5" fmla="*/ 450850 w 1268993"/>
              <a:gd name="connsiteY5" fmla="*/ 82550 h 1114425"/>
              <a:gd name="connsiteX6" fmla="*/ 498475 w 1268993"/>
              <a:gd name="connsiteY6" fmla="*/ 0 h 1114425"/>
              <a:gd name="connsiteX0" fmla="*/ 531543 w 1302061"/>
              <a:gd name="connsiteY0" fmla="*/ 0 h 1191545"/>
              <a:gd name="connsiteX1" fmla="*/ 1179243 w 1302061"/>
              <a:gd name="connsiteY1" fmla="*/ 146050 h 1191545"/>
              <a:gd name="connsiteX2" fmla="*/ 1191943 w 1302061"/>
              <a:gd name="connsiteY2" fmla="*/ 241300 h 1191545"/>
              <a:gd name="connsiteX3" fmla="*/ 1299893 w 1302061"/>
              <a:gd name="connsiteY3" fmla="*/ 1114425 h 1191545"/>
              <a:gd name="connsiteX4" fmla="*/ 33068 w 1302061"/>
              <a:gd name="connsiteY4" fmla="*/ 787400 h 1191545"/>
              <a:gd name="connsiteX5" fmla="*/ 483918 w 1302061"/>
              <a:gd name="connsiteY5" fmla="*/ 82550 h 1191545"/>
              <a:gd name="connsiteX6" fmla="*/ 531543 w 1302061"/>
              <a:gd name="connsiteY6" fmla="*/ 0 h 1191545"/>
              <a:gd name="connsiteX0" fmla="*/ 532528 w 1303046"/>
              <a:gd name="connsiteY0" fmla="*/ 0 h 1537862"/>
              <a:gd name="connsiteX1" fmla="*/ 1180228 w 1303046"/>
              <a:gd name="connsiteY1" fmla="*/ 146050 h 1537862"/>
              <a:gd name="connsiteX2" fmla="*/ 1192928 w 1303046"/>
              <a:gd name="connsiteY2" fmla="*/ 241300 h 1537862"/>
              <a:gd name="connsiteX3" fmla="*/ 1300878 w 1303046"/>
              <a:gd name="connsiteY3" fmla="*/ 1114425 h 1537862"/>
              <a:gd name="connsiteX4" fmla="*/ 34053 w 1303046"/>
              <a:gd name="connsiteY4" fmla="*/ 787400 h 1537862"/>
              <a:gd name="connsiteX5" fmla="*/ 484903 w 1303046"/>
              <a:gd name="connsiteY5" fmla="*/ 82550 h 1537862"/>
              <a:gd name="connsiteX6" fmla="*/ 532528 w 1303046"/>
              <a:gd name="connsiteY6" fmla="*/ 0 h 1537862"/>
              <a:gd name="connsiteX0" fmla="*/ 529163 w 1299681"/>
              <a:gd name="connsiteY0" fmla="*/ 0 h 1684965"/>
              <a:gd name="connsiteX1" fmla="*/ 1176863 w 1299681"/>
              <a:gd name="connsiteY1" fmla="*/ 146050 h 1684965"/>
              <a:gd name="connsiteX2" fmla="*/ 1189563 w 1299681"/>
              <a:gd name="connsiteY2" fmla="*/ 241300 h 1684965"/>
              <a:gd name="connsiteX3" fmla="*/ 1297513 w 1299681"/>
              <a:gd name="connsiteY3" fmla="*/ 1114425 h 1684965"/>
              <a:gd name="connsiteX4" fmla="*/ 30688 w 1299681"/>
              <a:gd name="connsiteY4" fmla="*/ 787400 h 1684965"/>
              <a:gd name="connsiteX5" fmla="*/ 481538 w 1299681"/>
              <a:gd name="connsiteY5" fmla="*/ 82550 h 1684965"/>
              <a:gd name="connsiteX6" fmla="*/ 529163 w 1299681"/>
              <a:gd name="connsiteY6" fmla="*/ 0 h 1684965"/>
              <a:gd name="connsiteX0" fmla="*/ 541913 w 1312431"/>
              <a:gd name="connsiteY0" fmla="*/ 0 h 1690043"/>
              <a:gd name="connsiteX1" fmla="*/ 1189613 w 1312431"/>
              <a:gd name="connsiteY1" fmla="*/ 146050 h 1690043"/>
              <a:gd name="connsiteX2" fmla="*/ 1202313 w 1312431"/>
              <a:gd name="connsiteY2" fmla="*/ 241300 h 1690043"/>
              <a:gd name="connsiteX3" fmla="*/ 1310263 w 1312431"/>
              <a:gd name="connsiteY3" fmla="*/ 1114425 h 1690043"/>
              <a:gd name="connsiteX4" fmla="*/ 43438 w 1312431"/>
              <a:gd name="connsiteY4" fmla="*/ 787400 h 1690043"/>
              <a:gd name="connsiteX5" fmla="*/ 494288 w 1312431"/>
              <a:gd name="connsiteY5" fmla="*/ 82550 h 1690043"/>
              <a:gd name="connsiteX6" fmla="*/ 541913 w 1312431"/>
              <a:gd name="connsiteY6" fmla="*/ 0 h 1690043"/>
              <a:gd name="connsiteX0" fmla="*/ 543034 w 1313552"/>
              <a:gd name="connsiteY0" fmla="*/ 0 h 1671957"/>
              <a:gd name="connsiteX1" fmla="*/ 1190734 w 1313552"/>
              <a:gd name="connsiteY1" fmla="*/ 146050 h 1671957"/>
              <a:gd name="connsiteX2" fmla="*/ 1203434 w 1313552"/>
              <a:gd name="connsiteY2" fmla="*/ 241300 h 1671957"/>
              <a:gd name="connsiteX3" fmla="*/ 1311384 w 1313552"/>
              <a:gd name="connsiteY3" fmla="*/ 1114425 h 1671957"/>
              <a:gd name="connsiteX4" fmla="*/ 44559 w 1313552"/>
              <a:gd name="connsiteY4" fmla="*/ 787400 h 1671957"/>
              <a:gd name="connsiteX5" fmla="*/ 495409 w 1313552"/>
              <a:gd name="connsiteY5" fmla="*/ 82550 h 1671957"/>
              <a:gd name="connsiteX6" fmla="*/ 543034 w 1313552"/>
              <a:gd name="connsiteY6" fmla="*/ 0 h 1671957"/>
              <a:gd name="connsiteX0" fmla="*/ 543034 w 1313552"/>
              <a:gd name="connsiteY0" fmla="*/ 0 h 1671957"/>
              <a:gd name="connsiteX1" fmla="*/ 1190734 w 1313552"/>
              <a:gd name="connsiteY1" fmla="*/ 146050 h 1671957"/>
              <a:gd name="connsiteX2" fmla="*/ 1203434 w 1313552"/>
              <a:gd name="connsiteY2" fmla="*/ 241300 h 1671957"/>
              <a:gd name="connsiteX3" fmla="*/ 1311384 w 1313552"/>
              <a:gd name="connsiteY3" fmla="*/ 1114425 h 1671957"/>
              <a:gd name="connsiteX4" fmla="*/ 44559 w 1313552"/>
              <a:gd name="connsiteY4" fmla="*/ 787400 h 1671957"/>
              <a:gd name="connsiteX5" fmla="*/ 495409 w 1313552"/>
              <a:gd name="connsiteY5" fmla="*/ 82550 h 1671957"/>
              <a:gd name="connsiteX6" fmla="*/ 543034 w 1313552"/>
              <a:gd name="connsiteY6" fmla="*/ 0 h 1671957"/>
              <a:gd name="connsiteX0" fmla="*/ 543034 w 1313552"/>
              <a:gd name="connsiteY0" fmla="*/ 0 h 1671957"/>
              <a:gd name="connsiteX1" fmla="*/ 1190734 w 1313552"/>
              <a:gd name="connsiteY1" fmla="*/ 146050 h 1671957"/>
              <a:gd name="connsiteX2" fmla="*/ 1203434 w 1313552"/>
              <a:gd name="connsiteY2" fmla="*/ 241300 h 1671957"/>
              <a:gd name="connsiteX3" fmla="*/ 1311384 w 1313552"/>
              <a:gd name="connsiteY3" fmla="*/ 1114425 h 1671957"/>
              <a:gd name="connsiteX4" fmla="*/ 44559 w 1313552"/>
              <a:gd name="connsiteY4" fmla="*/ 787400 h 1671957"/>
              <a:gd name="connsiteX5" fmla="*/ 495409 w 1313552"/>
              <a:gd name="connsiteY5" fmla="*/ 82550 h 1671957"/>
              <a:gd name="connsiteX6" fmla="*/ 543034 w 1313552"/>
              <a:gd name="connsiteY6" fmla="*/ 0 h 1671957"/>
              <a:gd name="connsiteX0" fmla="*/ 543034 w 1316295"/>
              <a:gd name="connsiteY0" fmla="*/ 0 h 1671957"/>
              <a:gd name="connsiteX1" fmla="*/ 1190734 w 1316295"/>
              <a:gd name="connsiteY1" fmla="*/ 146050 h 1671957"/>
              <a:gd name="connsiteX2" fmla="*/ 1203434 w 1316295"/>
              <a:gd name="connsiteY2" fmla="*/ 241300 h 1671957"/>
              <a:gd name="connsiteX3" fmla="*/ 1311384 w 1316295"/>
              <a:gd name="connsiteY3" fmla="*/ 1114425 h 1671957"/>
              <a:gd name="connsiteX4" fmla="*/ 44559 w 1316295"/>
              <a:gd name="connsiteY4" fmla="*/ 787400 h 1671957"/>
              <a:gd name="connsiteX5" fmla="*/ 495409 w 1316295"/>
              <a:gd name="connsiteY5" fmla="*/ 82550 h 1671957"/>
              <a:gd name="connsiteX6" fmla="*/ 543034 w 1316295"/>
              <a:gd name="connsiteY6" fmla="*/ 0 h 1671957"/>
              <a:gd name="connsiteX0" fmla="*/ 540329 w 1313590"/>
              <a:gd name="connsiteY0" fmla="*/ 0 h 1662226"/>
              <a:gd name="connsiteX1" fmla="*/ 1188029 w 1313590"/>
              <a:gd name="connsiteY1" fmla="*/ 146050 h 1662226"/>
              <a:gd name="connsiteX2" fmla="*/ 1200729 w 1313590"/>
              <a:gd name="connsiteY2" fmla="*/ 241300 h 1662226"/>
              <a:gd name="connsiteX3" fmla="*/ 1308679 w 1313590"/>
              <a:gd name="connsiteY3" fmla="*/ 1114425 h 1662226"/>
              <a:gd name="connsiteX4" fmla="*/ 41854 w 1313590"/>
              <a:gd name="connsiteY4" fmla="*/ 787400 h 1662226"/>
              <a:gd name="connsiteX5" fmla="*/ 492704 w 1313590"/>
              <a:gd name="connsiteY5" fmla="*/ 82550 h 1662226"/>
              <a:gd name="connsiteX6" fmla="*/ 540329 w 1313590"/>
              <a:gd name="connsiteY6" fmla="*/ 0 h 1662226"/>
              <a:gd name="connsiteX0" fmla="*/ 538044 w 1311305"/>
              <a:gd name="connsiteY0" fmla="*/ 0 h 1687756"/>
              <a:gd name="connsiteX1" fmla="*/ 1185744 w 1311305"/>
              <a:gd name="connsiteY1" fmla="*/ 146050 h 1687756"/>
              <a:gd name="connsiteX2" fmla="*/ 1198444 w 1311305"/>
              <a:gd name="connsiteY2" fmla="*/ 241300 h 1687756"/>
              <a:gd name="connsiteX3" fmla="*/ 1306394 w 1311305"/>
              <a:gd name="connsiteY3" fmla="*/ 1114425 h 1687756"/>
              <a:gd name="connsiteX4" fmla="*/ 39569 w 1311305"/>
              <a:gd name="connsiteY4" fmla="*/ 787400 h 1687756"/>
              <a:gd name="connsiteX5" fmla="*/ 490419 w 1311305"/>
              <a:gd name="connsiteY5" fmla="*/ 82550 h 1687756"/>
              <a:gd name="connsiteX6" fmla="*/ 538044 w 1311305"/>
              <a:gd name="connsiteY6" fmla="*/ 0 h 168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1305" h="1687756">
                <a:moveTo>
                  <a:pt x="538044" y="0"/>
                </a:moveTo>
                <a:lnTo>
                  <a:pt x="1185744" y="146050"/>
                </a:lnTo>
                <a:cubicBezTo>
                  <a:pt x="1240777" y="174625"/>
                  <a:pt x="1194211" y="209550"/>
                  <a:pt x="1198444" y="241300"/>
                </a:cubicBezTo>
                <a:cubicBezTo>
                  <a:pt x="1088377" y="456142"/>
                  <a:pt x="1349786" y="801158"/>
                  <a:pt x="1306394" y="1114425"/>
                </a:cubicBezTo>
                <a:cubicBezTo>
                  <a:pt x="1042869" y="2142067"/>
                  <a:pt x="-239831" y="1636183"/>
                  <a:pt x="39569" y="787400"/>
                </a:cubicBezTo>
                <a:cubicBezTo>
                  <a:pt x="116827" y="527050"/>
                  <a:pt x="467136" y="415925"/>
                  <a:pt x="490419" y="82550"/>
                </a:cubicBezTo>
                <a:cubicBezTo>
                  <a:pt x="506294" y="55033"/>
                  <a:pt x="484069" y="5292"/>
                  <a:pt x="538044" y="0"/>
                </a:cubicBezTo>
                <a:close/>
              </a:path>
            </a:pathLst>
          </a:custGeom>
          <a:solidFill>
            <a:srgbClr val="EBD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4589"/>
            <a:endParaRPr lang="en-US" sz="1632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4EFA6E-6A55-478F-A6C8-B26C9EA7899F}"/>
              </a:ext>
            </a:extLst>
          </p:cNvPr>
          <p:cNvSpPr>
            <a:spLocks noChangeAspect="1"/>
          </p:cNvSpPr>
          <p:nvPr/>
        </p:nvSpPr>
        <p:spPr>
          <a:xfrm>
            <a:off x="2682809" y="3084981"/>
            <a:ext cx="863485" cy="86348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4589"/>
            <a:endParaRPr lang="en-US" sz="1632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9540F4-2D71-4CC3-A64C-7517B60C94AA}"/>
              </a:ext>
            </a:extLst>
          </p:cNvPr>
          <p:cNvSpPr>
            <a:spLocks noChangeAspect="1"/>
          </p:cNvSpPr>
          <p:nvPr/>
        </p:nvSpPr>
        <p:spPr>
          <a:xfrm>
            <a:off x="2886661" y="3288831"/>
            <a:ext cx="455781" cy="45578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4589"/>
            <a:endParaRPr lang="en-US" sz="1632" dirty="0">
              <a:solidFill>
                <a:prstClr val="white"/>
              </a:solidFill>
              <a:latin typeface="Arial" panose="020B0604020202020204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143512" y="2341078"/>
            <a:ext cx="5929164" cy="869784"/>
            <a:chOff x="3415243" y="2188957"/>
            <a:chExt cx="6538550" cy="959179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9EC1D5-F54D-40FD-BC85-342CF260A5AA}"/>
                </a:ext>
              </a:extLst>
            </p:cNvPr>
            <p:cNvSpPr/>
            <p:nvPr/>
          </p:nvSpPr>
          <p:spPr>
            <a:xfrm flipH="1">
              <a:off x="3415243" y="2188957"/>
              <a:ext cx="6538550" cy="959179"/>
            </a:xfrm>
            <a:custGeom>
              <a:avLst/>
              <a:gdLst>
                <a:gd name="connsiteX0" fmla="*/ 6163223 w 6538550"/>
                <a:gd name="connsiteY0" fmla="*/ 0 h 959179"/>
                <a:gd name="connsiteX1" fmla="*/ 4259903 w 6538550"/>
                <a:gd name="connsiteY1" fmla="*/ 0 h 959179"/>
                <a:gd name="connsiteX2" fmla="*/ 514518 w 6538550"/>
                <a:gd name="connsiteY2" fmla="*/ 0 h 959179"/>
                <a:gd name="connsiteX3" fmla="*/ 159866 w 6538550"/>
                <a:gd name="connsiteY3" fmla="*/ 0 h 959179"/>
                <a:gd name="connsiteX4" fmla="*/ 0 w 6538550"/>
                <a:gd name="connsiteY4" fmla="*/ 159866 h 959179"/>
                <a:gd name="connsiteX5" fmla="*/ 0 w 6538550"/>
                <a:gd name="connsiteY5" fmla="*/ 799313 h 959179"/>
                <a:gd name="connsiteX6" fmla="*/ 159866 w 6538550"/>
                <a:gd name="connsiteY6" fmla="*/ 959179 h 959179"/>
                <a:gd name="connsiteX7" fmla="*/ 514518 w 6538550"/>
                <a:gd name="connsiteY7" fmla="*/ 959179 h 959179"/>
                <a:gd name="connsiteX8" fmla="*/ 4259903 w 6538550"/>
                <a:gd name="connsiteY8" fmla="*/ 959179 h 959179"/>
                <a:gd name="connsiteX9" fmla="*/ 6163223 w 6538550"/>
                <a:gd name="connsiteY9" fmla="*/ 959179 h 959179"/>
                <a:gd name="connsiteX10" fmla="*/ 6538550 w 6538550"/>
                <a:gd name="connsiteY10" fmla="*/ 479590 h 9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550" h="959179">
                  <a:moveTo>
                    <a:pt x="6163223" y="0"/>
                  </a:moveTo>
                  <a:lnTo>
                    <a:pt x="4259903" y="0"/>
                  </a:lnTo>
                  <a:lnTo>
                    <a:pt x="514518" y="0"/>
                  </a:lnTo>
                  <a:lnTo>
                    <a:pt x="159866" y="0"/>
                  </a:lnTo>
                  <a:cubicBezTo>
                    <a:pt x="71574" y="0"/>
                    <a:pt x="0" y="71574"/>
                    <a:pt x="0" y="159866"/>
                  </a:cubicBezTo>
                  <a:lnTo>
                    <a:pt x="0" y="799313"/>
                  </a:lnTo>
                  <a:cubicBezTo>
                    <a:pt x="0" y="887605"/>
                    <a:pt x="71574" y="959179"/>
                    <a:pt x="159866" y="959179"/>
                  </a:cubicBezTo>
                  <a:lnTo>
                    <a:pt x="514518" y="959179"/>
                  </a:lnTo>
                  <a:lnTo>
                    <a:pt x="4259903" y="959179"/>
                  </a:lnTo>
                  <a:lnTo>
                    <a:pt x="6163223" y="959179"/>
                  </a:lnTo>
                  <a:lnTo>
                    <a:pt x="6538550" y="47959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Diamond 26"/>
            <p:cNvSpPr/>
            <p:nvPr/>
          </p:nvSpPr>
          <p:spPr>
            <a:xfrm>
              <a:off x="3415243" y="2188957"/>
              <a:ext cx="755238" cy="959179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E3817E-CBFB-4AA6-89E6-448F3B83EB4E}"/>
                </a:ext>
              </a:extLst>
            </p:cNvPr>
            <p:cNvSpPr txBox="1"/>
            <p:nvPr/>
          </p:nvSpPr>
          <p:spPr>
            <a:xfrm>
              <a:off x="3634565" y="2293750"/>
              <a:ext cx="316596" cy="7496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14589">
                <a:lnSpc>
                  <a:spcPct val="110000"/>
                </a:lnSpc>
                <a:spcBef>
                  <a:spcPts val="272"/>
                </a:spcBef>
              </a:pPr>
              <a:r>
                <a:rPr lang="en-US" sz="4353" b="1" dirty="0">
                  <a:solidFill>
                    <a:srgbClr val="44546A"/>
                  </a:solidFill>
                  <a:latin typeface="Arial" panose="020B0604020202020204"/>
                </a:rPr>
                <a:t>1</a:t>
              </a:r>
              <a:endParaRPr lang="en-US" sz="4353" dirty="0">
                <a:solidFill>
                  <a:srgbClr val="44546A"/>
                </a:solidFill>
                <a:latin typeface="Arial" panose="020B06040202020202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4A1B68-6403-4DA4-BC20-018FB1BFC1CA}"/>
                </a:ext>
              </a:extLst>
            </p:cNvPr>
            <p:cNvSpPr txBox="1"/>
            <p:nvPr/>
          </p:nvSpPr>
          <p:spPr>
            <a:xfrm>
              <a:off x="4251907" y="2280397"/>
              <a:ext cx="5661714" cy="7737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14589">
                <a:spcBef>
                  <a:spcPts val="272"/>
                </a:spcBef>
                <a:buClr>
                  <a:prstClr val="white"/>
                </a:buClr>
                <a:buSzPct val="82000"/>
              </a:pPr>
              <a:r>
                <a:rPr lang="en-US" sz="1088" b="1" i="1" dirty="0">
                  <a:solidFill>
                    <a:prstClr val="white"/>
                  </a:solidFill>
                  <a:latin typeface="Arial" panose="020B0604020202020204"/>
                </a:rPr>
                <a:t>Prescriptive Analytics: Structuring data and Feature engineering</a:t>
              </a:r>
            </a:p>
            <a:p>
              <a:pPr marL="171450" indent="-171450" defTabSz="414589">
                <a:spcBef>
                  <a:spcPts val="272"/>
                </a:spcBef>
                <a:buClr>
                  <a:prstClr val="white"/>
                </a:buClr>
                <a:buSzPct val="82000"/>
                <a:buFont typeface="Arial" panose="020B0604020202020204" pitchFamily="34" charset="0"/>
                <a:buChar char="•"/>
              </a:pPr>
              <a:r>
                <a:rPr lang="en-US" sz="907" dirty="0">
                  <a:solidFill>
                    <a:prstClr val="white"/>
                  </a:solidFill>
                  <a:latin typeface="Arial" panose="020B0604020202020204"/>
                </a:rPr>
                <a:t>Missing value imputation</a:t>
              </a:r>
            </a:p>
            <a:p>
              <a:pPr marL="171450" indent="-171450" defTabSz="414589">
                <a:spcBef>
                  <a:spcPts val="272"/>
                </a:spcBef>
                <a:buClr>
                  <a:prstClr val="white"/>
                </a:buClr>
                <a:buSzPct val="82000"/>
                <a:buFont typeface="Arial" panose="020B0604020202020204" pitchFamily="34" charset="0"/>
                <a:buChar char="•"/>
              </a:pPr>
              <a:r>
                <a:rPr lang="en-US" sz="907" dirty="0">
                  <a:solidFill>
                    <a:prstClr val="white"/>
                  </a:solidFill>
                  <a:latin typeface="Arial" panose="020B0604020202020204"/>
                </a:rPr>
                <a:t>Removing Duplicate values</a:t>
              </a:r>
            </a:p>
            <a:p>
              <a:pPr marL="171450" indent="-171450" defTabSz="414589">
                <a:spcBef>
                  <a:spcPts val="272"/>
                </a:spcBef>
                <a:buClr>
                  <a:prstClr val="white"/>
                </a:buClr>
                <a:buSzPct val="82000"/>
                <a:buFont typeface="Arial" panose="020B0604020202020204" pitchFamily="34" charset="0"/>
                <a:buChar char="•"/>
              </a:pPr>
              <a:r>
                <a:rPr lang="en-US" sz="907" dirty="0">
                  <a:solidFill>
                    <a:prstClr val="white"/>
                  </a:solidFill>
                  <a:latin typeface="Arial" panose="020B0604020202020204"/>
                </a:rPr>
                <a:t>Feature selection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143512" y="3325681"/>
            <a:ext cx="5929164" cy="869784"/>
            <a:chOff x="3415243" y="3274755"/>
            <a:chExt cx="6538550" cy="959179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82E29A-715A-4C98-A9FA-9D5C5834FBDE}"/>
                </a:ext>
              </a:extLst>
            </p:cNvPr>
            <p:cNvSpPr/>
            <p:nvPr/>
          </p:nvSpPr>
          <p:spPr>
            <a:xfrm flipH="1">
              <a:off x="3415243" y="3274755"/>
              <a:ext cx="6538550" cy="959179"/>
            </a:xfrm>
            <a:custGeom>
              <a:avLst/>
              <a:gdLst>
                <a:gd name="connsiteX0" fmla="*/ 6163223 w 6538550"/>
                <a:gd name="connsiteY0" fmla="*/ 0 h 959179"/>
                <a:gd name="connsiteX1" fmla="*/ 4259903 w 6538550"/>
                <a:gd name="connsiteY1" fmla="*/ 0 h 959179"/>
                <a:gd name="connsiteX2" fmla="*/ 514518 w 6538550"/>
                <a:gd name="connsiteY2" fmla="*/ 0 h 959179"/>
                <a:gd name="connsiteX3" fmla="*/ 159866 w 6538550"/>
                <a:gd name="connsiteY3" fmla="*/ 0 h 959179"/>
                <a:gd name="connsiteX4" fmla="*/ 0 w 6538550"/>
                <a:gd name="connsiteY4" fmla="*/ 159866 h 959179"/>
                <a:gd name="connsiteX5" fmla="*/ 0 w 6538550"/>
                <a:gd name="connsiteY5" fmla="*/ 799313 h 959179"/>
                <a:gd name="connsiteX6" fmla="*/ 159866 w 6538550"/>
                <a:gd name="connsiteY6" fmla="*/ 959179 h 959179"/>
                <a:gd name="connsiteX7" fmla="*/ 514518 w 6538550"/>
                <a:gd name="connsiteY7" fmla="*/ 959179 h 959179"/>
                <a:gd name="connsiteX8" fmla="*/ 4259903 w 6538550"/>
                <a:gd name="connsiteY8" fmla="*/ 959179 h 959179"/>
                <a:gd name="connsiteX9" fmla="*/ 6163223 w 6538550"/>
                <a:gd name="connsiteY9" fmla="*/ 959179 h 959179"/>
                <a:gd name="connsiteX10" fmla="*/ 6538550 w 6538550"/>
                <a:gd name="connsiteY10" fmla="*/ 479590 h 9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550" h="959179">
                  <a:moveTo>
                    <a:pt x="6163223" y="0"/>
                  </a:moveTo>
                  <a:lnTo>
                    <a:pt x="4259903" y="0"/>
                  </a:lnTo>
                  <a:lnTo>
                    <a:pt x="514518" y="0"/>
                  </a:lnTo>
                  <a:lnTo>
                    <a:pt x="159866" y="0"/>
                  </a:lnTo>
                  <a:cubicBezTo>
                    <a:pt x="71574" y="0"/>
                    <a:pt x="0" y="71574"/>
                    <a:pt x="0" y="159866"/>
                  </a:cubicBezTo>
                  <a:lnTo>
                    <a:pt x="0" y="799313"/>
                  </a:lnTo>
                  <a:cubicBezTo>
                    <a:pt x="0" y="887605"/>
                    <a:pt x="71574" y="959179"/>
                    <a:pt x="159866" y="959179"/>
                  </a:cubicBezTo>
                  <a:lnTo>
                    <a:pt x="514518" y="959179"/>
                  </a:lnTo>
                  <a:lnTo>
                    <a:pt x="4259903" y="959179"/>
                  </a:lnTo>
                  <a:lnTo>
                    <a:pt x="6163223" y="959179"/>
                  </a:lnTo>
                  <a:lnTo>
                    <a:pt x="6538550" y="4795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Diamond 25"/>
            <p:cNvSpPr/>
            <p:nvPr/>
          </p:nvSpPr>
          <p:spPr>
            <a:xfrm>
              <a:off x="3415243" y="3274755"/>
              <a:ext cx="755238" cy="959179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2649AA-FC09-4BF3-808F-B9013743E736}"/>
                </a:ext>
              </a:extLst>
            </p:cNvPr>
            <p:cNvSpPr txBox="1"/>
            <p:nvPr/>
          </p:nvSpPr>
          <p:spPr>
            <a:xfrm>
              <a:off x="3634565" y="3379544"/>
              <a:ext cx="316596" cy="7496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14589">
                <a:lnSpc>
                  <a:spcPct val="110000"/>
                </a:lnSpc>
                <a:spcBef>
                  <a:spcPts val="272"/>
                </a:spcBef>
              </a:pPr>
              <a:r>
                <a:rPr lang="en-US" sz="4353" b="1" dirty="0">
                  <a:solidFill>
                    <a:srgbClr val="FFC000"/>
                  </a:solidFill>
                  <a:latin typeface="Arial" panose="020B0604020202020204"/>
                </a:rPr>
                <a:t>2</a:t>
              </a:r>
              <a:endParaRPr lang="en-US" sz="4353" dirty="0">
                <a:solidFill>
                  <a:srgbClr val="FFC000"/>
                </a:solidFill>
                <a:latin typeface="Arial" panose="020B060402020202020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E0192F-EC36-4E4F-8540-D71B7C150A10}"/>
                </a:ext>
              </a:extLst>
            </p:cNvPr>
            <p:cNvSpPr txBox="1"/>
            <p:nvPr/>
          </p:nvSpPr>
          <p:spPr>
            <a:xfrm>
              <a:off x="4251907" y="3366195"/>
              <a:ext cx="5661714" cy="7737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14589">
                <a:spcBef>
                  <a:spcPts val="272"/>
                </a:spcBef>
                <a:buClr>
                  <a:prstClr val="white"/>
                </a:buClr>
                <a:buSzPct val="82000"/>
              </a:pPr>
              <a:r>
                <a:rPr lang="en-US" sz="1088" b="1" i="1" dirty="0">
                  <a:solidFill>
                    <a:prstClr val="white"/>
                  </a:solidFill>
                  <a:latin typeface="Arial" panose="020B0604020202020204"/>
                </a:rPr>
                <a:t>Predictive Analytics: Identifying and Building the model on Python</a:t>
              </a:r>
            </a:p>
            <a:p>
              <a:pPr marL="171450" indent="-171450" defTabSz="414589">
                <a:spcBef>
                  <a:spcPts val="272"/>
                </a:spcBef>
                <a:buClr>
                  <a:prstClr val="white"/>
                </a:buClr>
                <a:buSzPct val="82000"/>
                <a:buFont typeface="Arial" panose="020B0604020202020204" pitchFamily="34" charset="0"/>
                <a:buChar char="•"/>
              </a:pPr>
              <a:r>
                <a:rPr lang="en-US" sz="907" dirty="0">
                  <a:solidFill>
                    <a:prstClr val="white"/>
                  </a:solidFill>
                  <a:latin typeface="Arial" panose="020B0604020202020204"/>
                </a:rPr>
                <a:t>Python as a statistical software</a:t>
              </a:r>
            </a:p>
            <a:p>
              <a:pPr marL="171450" indent="-171450" defTabSz="414589">
                <a:spcBef>
                  <a:spcPts val="272"/>
                </a:spcBef>
                <a:buClr>
                  <a:prstClr val="white"/>
                </a:buClr>
                <a:buSzPct val="82000"/>
                <a:buFont typeface="Arial" panose="020B0604020202020204" pitchFamily="34" charset="0"/>
                <a:buChar char="•"/>
              </a:pPr>
              <a:r>
                <a:rPr lang="en-US" sz="907" dirty="0">
                  <a:solidFill>
                    <a:prstClr val="white"/>
                  </a:solidFill>
                  <a:latin typeface="Arial" panose="020B0604020202020204"/>
                </a:rPr>
                <a:t>Logistic Regression model</a:t>
              </a:r>
            </a:p>
            <a:p>
              <a:pPr marL="171450" indent="-171450" defTabSz="414589">
                <a:spcBef>
                  <a:spcPts val="272"/>
                </a:spcBef>
                <a:buClr>
                  <a:prstClr val="white"/>
                </a:buClr>
                <a:buSzPct val="82000"/>
                <a:buFont typeface="Arial" panose="020B0604020202020204" pitchFamily="34" charset="0"/>
                <a:buChar char="•"/>
              </a:pPr>
              <a:r>
                <a:rPr lang="en-US" sz="907" dirty="0">
                  <a:solidFill>
                    <a:prstClr val="white"/>
                  </a:solidFill>
                  <a:latin typeface="Arial" panose="020B0604020202020204"/>
                </a:rPr>
                <a:t>KNN , Decision tree and random forest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43512" y="4310283"/>
            <a:ext cx="5929164" cy="869784"/>
            <a:chOff x="3415243" y="4360552"/>
            <a:chExt cx="6538550" cy="959179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17C7F42-C453-4AE1-BCA5-D23E8385C83B}"/>
                </a:ext>
              </a:extLst>
            </p:cNvPr>
            <p:cNvSpPr/>
            <p:nvPr/>
          </p:nvSpPr>
          <p:spPr>
            <a:xfrm flipH="1">
              <a:off x="3415243" y="4360552"/>
              <a:ext cx="6538550" cy="959179"/>
            </a:xfrm>
            <a:custGeom>
              <a:avLst/>
              <a:gdLst>
                <a:gd name="connsiteX0" fmla="*/ 6163223 w 6538550"/>
                <a:gd name="connsiteY0" fmla="*/ 0 h 959179"/>
                <a:gd name="connsiteX1" fmla="*/ 4259903 w 6538550"/>
                <a:gd name="connsiteY1" fmla="*/ 0 h 959179"/>
                <a:gd name="connsiteX2" fmla="*/ 514518 w 6538550"/>
                <a:gd name="connsiteY2" fmla="*/ 0 h 959179"/>
                <a:gd name="connsiteX3" fmla="*/ 159866 w 6538550"/>
                <a:gd name="connsiteY3" fmla="*/ 0 h 959179"/>
                <a:gd name="connsiteX4" fmla="*/ 0 w 6538550"/>
                <a:gd name="connsiteY4" fmla="*/ 159866 h 959179"/>
                <a:gd name="connsiteX5" fmla="*/ 0 w 6538550"/>
                <a:gd name="connsiteY5" fmla="*/ 799313 h 959179"/>
                <a:gd name="connsiteX6" fmla="*/ 159866 w 6538550"/>
                <a:gd name="connsiteY6" fmla="*/ 959179 h 959179"/>
                <a:gd name="connsiteX7" fmla="*/ 514518 w 6538550"/>
                <a:gd name="connsiteY7" fmla="*/ 959179 h 959179"/>
                <a:gd name="connsiteX8" fmla="*/ 4259903 w 6538550"/>
                <a:gd name="connsiteY8" fmla="*/ 959179 h 959179"/>
                <a:gd name="connsiteX9" fmla="*/ 6163223 w 6538550"/>
                <a:gd name="connsiteY9" fmla="*/ 959179 h 959179"/>
                <a:gd name="connsiteX10" fmla="*/ 6538550 w 6538550"/>
                <a:gd name="connsiteY10" fmla="*/ 479590 h 95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550" h="959179">
                  <a:moveTo>
                    <a:pt x="6163223" y="0"/>
                  </a:moveTo>
                  <a:lnTo>
                    <a:pt x="4259903" y="0"/>
                  </a:lnTo>
                  <a:lnTo>
                    <a:pt x="514518" y="0"/>
                  </a:lnTo>
                  <a:lnTo>
                    <a:pt x="159866" y="0"/>
                  </a:lnTo>
                  <a:cubicBezTo>
                    <a:pt x="71574" y="0"/>
                    <a:pt x="0" y="71574"/>
                    <a:pt x="0" y="159866"/>
                  </a:cubicBezTo>
                  <a:lnTo>
                    <a:pt x="0" y="799313"/>
                  </a:lnTo>
                  <a:cubicBezTo>
                    <a:pt x="0" y="887605"/>
                    <a:pt x="71574" y="959179"/>
                    <a:pt x="159866" y="959179"/>
                  </a:cubicBezTo>
                  <a:lnTo>
                    <a:pt x="514518" y="959179"/>
                  </a:lnTo>
                  <a:lnTo>
                    <a:pt x="4259903" y="959179"/>
                  </a:lnTo>
                  <a:lnTo>
                    <a:pt x="6163223" y="959179"/>
                  </a:lnTo>
                  <a:lnTo>
                    <a:pt x="6538550" y="4795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Diamond 28"/>
            <p:cNvSpPr/>
            <p:nvPr/>
          </p:nvSpPr>
          <p:spPr>
            <a:xfrm>
              <a:off x="3415243" y="4360552"/>
              <a:ext cx="755238" cy="959179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BDA311-623B-4538-BC41-FB28609066FB}"/>
                </a:ext>
              </a:extLst>
            </p:cNvPr>
            <p:cNvSpPr txBox="1"/>
            <p:nvPr/>
          </p:nvSpPr>
          <p:spPr>
            <a:xfrm>
              <a:off x="4251907" y="4451992"/>
              <a:ext cx="5661714" cy="543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14589">
                <a:spcBef>
                  <a:spcPts val="272"/>
                </a:spcBef>
                <a:buClr>
                  <a:prstClr val="white"/>
                </a:buClr>
                <a:buSzPct val="82000"/>
              </a:pPr>
              <a:r>
                <a:rPr lang="en-US" sz="1600" dirty="0">
                  <a:solidFill>
                    <a:prstClr val="white"/>
                  </a:solidFill>
                  <a:latin typeface="Arial" panose="020B0604020202020204"/>
                </a:rPr>
                <a:t>To make sure we achieve both objectives in predictive and prescriptive analytics with proved results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B10CD7-1E6A-48D2-978F-A4E57BF43100}"/>
                </a:ext>
              </a:extLst>
            </p:cNvPr>
            <p:cNvSpPr txBox="1"/>
            <p:nvPr/>
          </p:nvSpPr>
          <p:spPr>
            <a:xfrm>
              <a:off x="3634565" y="4465340"/>
              <a:ext cx="316596" cy="7496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14589">
                <a:lnSpc>
                  <a:spcPct val="110000"/>
                </a:lnSpc>
                <a:spcBef>
                  <a:spcPts val="272"/>
                </a:spcBef>
              </a:pPr>
              <a:r>
                <a:rPr lang="en-US" sz="4353" b="1" dirty="0">
                  <a:solidFill>
                    <a:srgbClr val="70AD47"/>
                  </a:solidFill>
                  <a:latin typeface="Arial" panose="020B0604020202020204"/>
                </a:rPr>
                <a:t>3</a:t>
              </a:r>
              <a:endParaRPr lang="en-US" sz="4353" dirty="0">
                <a:solidFill>
                  <a:srgbClr val="70AD47"/>
                </a:solidFill>
                <a:latin typeface="Arial" panose="020B0604020202020204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7083"/>
            <a:ext cx="8359753" cy="180853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Roadmap to achieving the objective </a:t>
            </a:r>
            <a:br>
              <a:rPr lang="en-US" dirty="0"/>
            </a:br>
            <a:br>
              <a:rPr lang="en-US" dirty="0"/>
            </a:br>
            <a:r>
              <a:rPr lang="en-US" sz="2200" dirty="0">
                <a:solidFill>
                  <a:schemeClr val="bg1"/>
                </a:solidFill>
              </a:rPr>
              <a:t>Predictive Analytics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Prescriptive Analytics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DC3DC8-2558-4191-806F-63A75A8FAAF7}"/>
              </a:ext>
            </a:extLst>
          </p:cNvPr>
          <p:cNvCxnSpPr/>
          <p:nvPr/>
        </p:nvCxnSpPr>
        <p:spPr>
          <a:xfrm flipH="1" flipV="1">
            <a:off x="3668613" y="2775969"/>
            <a:ext cx="484584" cy="0"/>
          </a:xfrm>
          <a:prstGeom prst="line">
            <a:avLst/>
          </a:prstGeom>
          <a:noFill/>
          <a:ln w="19050">
            <a:solidFill>
              <a:srgbClr val="89855F"/>
            </a:solidFill>
            <a:prstDash val="sysDot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676BE9-1EEC-4F7D-9234-73B931932285}"/>
              </a:ext>
            </a:extLst>
          </p:cNvPr>
          <p:cNvCxnSpPr/>
          <p:nvPr/>
        </p:nvCxnSpPr>
        <p:spPr>
          <a:xfrm flipH="1" flipV="1">
            <a:off x="3668613" y="3760572"/>
            <a:ext cx="484584" cy="0"/>
          </a:xfrm>
          <a:prstGeom prst="line">
            <a:avLst/>
          </a:prstGeom>
          <a:noFill/>
          <a:ln w="19050">
            <a:solidFill>
              <a:srgbClr val="89855F"/>
            </a:solidFill>
            <a:prstDash val="sysDot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89616A-CE52-4F64-A675-6294FD0C7BCB}"/>
              </a:ext>
            </a:extLst>
          </p:cNvPr>
          <p:cNvCxnSpPr/>
          <p:nvPr/>
        </p:nvCxnSpPr>
        <p:spPr>
          <a:xfrm flipH="1" flipV="1">
            <a:off x="3668613" y="4745174"/>
            <a:ext cx="484584" cy="0"/>
          </a:xfrm>
          <a:prstGeom prst="line">
            <a:avLst/>
          </a:prstGeom>
          <a:noFill/>
          <a:ln w="19050">
            <a:solidFill>
              <a:srgbClr val="89855F"/>
            </a:solidFill>
            <a:prstDash val="sysDot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4" name="Group 53"/>
          <p:cNvGrpSpPr/>
          <p:nvPr/>
        </p:nvGrpSpPr>
        <p:grpSpPr>
          <a:xfrm>
            <a:off x="3609237" y="2455213"/>
            <a:ext cx="85608" cy="2748142"/>
            <a:chOff x="2826056" y="2314823"/>
            <a:chExt cx="94407" cy="303059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CB2EF1-32F8-44FA-BAC6-7B41EAD99502}"/>
                </a:ext>
              </a:extLst>
            </p:cNvPr>
            <p:cNvSpPr/>
            <p:nvPr/>
          </p:nvSpPr>
          <p:spPr>
            <a:xfrm>
              <a:off x="2826056" y="2314823"/>
              <a:ext cx="94407" cy="94407"/>
            </a:xfrm>
            <a:prstGeom prst="ellipse">
              <a:avLst/>
            </a:prstGeom>
            <a:solidFill>
              <a:srgbClr val="898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2" name="Freeform: Shape 58">
              <a:extLst>
                <a:ext uri="{FF2B5EF4-FFF2-40B4-BE49-F238E27FC236}">
                  <a16:creationId xmlns:a16="http://schemas.microsoft.com/office/drawing/2014/main" id="{8EC3609E-27A6-4956-80A1-5CB98BAAF55D}"/>
                </a:ext>
              </a:extLst>
            </p:cNvPr>
            <p:cNvSpPr/>
            <p:nvPr/>
          </p:nvSpPr>
          <p:spPr>
            <a:xfrm flipH="1">
              <a:off x="2873259" y="2318790"/>
              <a:ext cx="0" cy="3026623"/>
            </a:xfrm>
            <a:custGeom>
              <a:avLst/>
              <a:gdLst>
                <a:gd name="connsiteX0" fmla="*/ 0 w 0"/>
                <a:gd name="connsiteY0" fmla="*/ 0 h 3333750"/>
                <a:gd name="connsiteX1" fmla="*/ 0 w 0"/>
                <a:gd name="connsiteY1" fmla="*/ 3333750 h 33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33750">
                  <a:moveTo>
                    <a:pt x="0" y="0"/>
                  </a:moveTo>
                  <a:lnTo>
                    <a:pt x="0" y="3333750"/>
                  </a:lnTo>
                </a:path>
              </a:pathLst>
            </a:custGeom>
            <a:noFill/>
            <a:ln w="19050">
              <a:solidFill>
                <a:srgbClr val="89855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4589"/>
              <a:endParaRPr lang="en-US" sz="1632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52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0449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0.0002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5185 L 0.01666 -0.09425 " pathEditMode="fixed" rAng="0" ptsTypes="AA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5185 L 0.01666 -0.05164 " pathEditMode="fixed" rAng="0" ptsTypes="AA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042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0.00023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9000">
              <a:schemeClr val="accent1">
                <a:lumMod val="81000"/>
                <a:alpha val="89000"/>
              </a:schemeClr>
            </a:gs>
            <a:gs pos="84000">
              <a:srgbClr val="00AC4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B89E-0486-4E2C-950F-07856DB9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733" y="506436"/>
            <a:ext cx="7793502" cy="10410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 predictions by Random Forrest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7284F-B022-4386-8A7A-0A3B202D34E3}"/>
              </a:ext>
            </a:extLst>
          </p:cNvPr>
          <p:cNvSpPr txBox="1"/>
          <p:nvPr/>
        </p:nvSpPr>
        <p:spPr>
          <a:xfrm>
            <a:off x="773723" y="2050366"/>
            <a:ext cx="81592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False Positives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The model predicted 126 losses as wins and 372 wins as losses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Value of False Positives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The total deal cost for false wins is 106.18 million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94B5-51CA-4DE4-8C5F-71377FFECD4A}"/>
              </a:ext>
            </a:extLst>
          </p:cNvPr>
          <p:cNvSpPr txBox="1"/>
          <p:nvPr/>
        </p:nvSpPr>
        <p:spPr>
          <a:xfrm>
            <a:off x="731520" y="1614240"/>
            <a:ext cx="216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Random Forrest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62923-9734-4496-A311-834EF2AB8F66}"/>
              </a:ext>
            </a:extLst>
          </p:cNvPr>
          <p:cNvSpPr txBox="1"/>
          <p:nvPr/>
        </p:nvSpPr>
        <p:spPr>
          <a:xfrm>
            <a:off x="858128" y="3999836"/>
            <a:ext cx="2897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Decision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D497C-C068-48AB-8794-C4222319B453}"/>
              </a:ext>
            </a:extLst>
          </p:cNvPr>
          <p:cNvSpPr txBox="1"/>
          <p:nvPr/>
        </p:nvSpPr>
        <p:spPr>
          <a:xfrm>
            <a:off x="858129" y="4707722"/>
            <a:ext cx="87501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False Positives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The model predicted 148 losses as wins and 408 wins as losses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Value of False Positives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The total deal cost for false wins is 125.44 million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98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A506-1827-4B5A-ADAF-96933148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095"/>
            <a:ext cx="3661229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652562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9">
            <a:extLst>
              <a:ext uri="{FF2B5EF4-FFF2-40B4-BE49-F238E27FC236}">
                <a16:creationId xmlns:a16="http://schemas.microsoft.com/office/drawing/2014/main" id="{2E2A7FFF-349D-4923-AD31-BE80FE5E3237}"/>
              </a:ext>
            </a:extLst>
          </p:cNvPr>
          <p:cNvSpPr/>
          <p:nvPr/>
        </p:nvSpPr>
        <p:spPr>
          <a:xfrm>
            <a:off x="395080" y="2909055"/>
            <a:ext cx="1299567" cy="1289132"/>
          </a:xfrm>
          <a:custGeom>
            <a:avLst/>
            <a:gdLst>
              <a:gd name="connsiteX0" fmla="*/ 914998 w 1299567"/>
              <a:gd name="connsiteY0" fmla="*/ 407050 h 1289132"/>
              <a:gd name="connsiteX1" fmla="*/ 1002888 w 1299567"/>
              <a:gd name="connsiteY1" fmla="*/ 407050 h 1289132"/>
              <a:gd name="connsiteX2" fmla="*/ 1051917 w 1299567"/>
              <a:gd name="connsiteY2" fmla="*/ 470053 h 1289132"/>
              <a:gd name="connsiteX3" fmla="*/ 1100946 w 1299567"/>
              <a:gd name="connsiteY3" fmla="*/ 407050 h 1289132"/>
              <a:gd name="connsiteX4" fmla="*/ 1188835 w 1299567"/>
              <a:gd name="connsiteY4" fmla="*/ 407050 h 1289132"/>
              <a:gd name="connsiteX5" fmla="*/ 1256704 w 1299567"/>
              <a:gd name="connsiteY5" fmla="*/ 468978 h 1289132"/>
              <a:gd name="connsiteX6" fmla="*/ 1299567 w 1299567"/>
              <a:gd name="connsiteY6" fmla="*/ 707858 h 1289132"/>
              <a:gd name="connsiteX7" fmla="*/ 1231698 w 1299567"/>
              <a:gd name="connsiteY7" fmla="*/ 769786 h 1289132"/>
              <a:gd name="connsiteX8" fmla="*/ 1212512 w 1299567"/>
              <a:gd name="connsiteY8" fmla="*/ 769786 h 1289132"/>
              <a:gd name="connsiteX9" fmla="*/ 1169788 w 1299567"/>
              <a:gd name="connsiteY9" fmla="*/ 1143626 h 1289132"/>
              <a:gd name="connsiteX10" fmla="*/ 1117004 w 1299567"/>
              <a:gd name="connsiteY10" fmla="*/ 1211913 h 1289132"/>
              <a:gd name="connsiteX11" fmla="*/ 986830 w 1299567"/>
              <a:gd name="connsiteY11" fmla="*/ 1211913 h 1289132"/>
              <a:gd name="connsiteX12" fmla="*/ 934046 w 1299567"/>
              <a:gd name="connsiteY12" fmla="*/ 1143626 h 1289132"/>
              <a:gd name="connsiteX13" fmla="*/ 902811 w 1299567"/>
              <a:gd name="connsiteY13" fmla="*/ 870315 h 1289132"/>
              <a:gd name="connsiteX14" fmla="*/ 923895 w 1299567"/>
              <a:gd name="connsiteY14" fmla="*/ 866058 h 1289132"/>
              <a:gd name="connsiteX15" fmla="*/ 978100 w 1299567"/>
              <a:gd name="connsiteY15" fmla="*/ 784281 h 1289132"/>
              <a:gd name="connsiteX16" fmla="*/ 922049 w 1299567"/>
              <a:gd name="connsiteY16" fmla="*/ 441930 h 1289132"/>
              <a:gd name="connsiteX17" fmla="*/ 915074 w 1299567"/>
              <a:gd name="connsiteY17" fmla="*/ 407384 h 1289132"/>
              <a:gd name="connsiteX18" fmla="*/ 914865 w 1299567"/>
              <a:gd name="connsiteY18" fmla="*/ 407074 h 1289132"/>
              <a:gd name="connsiteX19" fmla="*/ 512965 w 1299567"/>
              <a:gd name="connsiteY19" fmla="*/ 407050 h 1289132"/>
              <a:gd name="connsiteX20" fmla="*/ 600855 w 1299567"/>
              <a:gd name="connsiteY20" fmla="*/ 407050 h 1289132"/>
              <a:gd name="connsiteX21" fmla="*/ 649884 w 1299567"/>
              <a:gd name="connsiteY21" fmla="*/ 476098 h 1289132"/>
              <a:gd name="connsiteX22" fmla="*/ 698913 w 1299567"/>
              <a:gd name="connsiteY22" fmla="*/ 407050 h 1289132"/>
              <a:gd name="connsiteX23" fmla="*/ 786802 w 1299567"/>
              <a:gd name="connsiteY23" fmla="*/ 407050 h 1289132"/>
              <a:gd name="connsiteX24" fmla="*/ 854671 w 1299567"/>
              <a:gd name="connsiteY24" fmla="*/ 474919 h 1289132"/>
              <a:gd name="connsiteX25" fmla="*/ 897534 w 1299567"/>
              <a:gd name="connsiteY25" fmla="*/ 736718 h 1289132"/>
              <a:gd name="connsiteX26" fmla="*/ 829665 w 1299567"/>
              <a:gd name="connsiteY26" fmla="*/ 804587 h 1289132"/>
              <a:gd name="connsiteX27" fmla="*/ 810479 w 1299567"/>
              <a:gd name="connsiteY27" fmla="*/ 804587 h 1289132"/>
              <a:gd name="connsiteX28" fmla="*/ 767755 w 1299567"/>
              <a:gd name="connsiteY28" fmla="*/ 1214294 h 1289132"/>
              <a:gd name="connsiteX29" fmla="*/ 714971 w 1299567"/>
              <a:gd name="connsiteY29" fmla="*/ 1289132 h 1289132"/>
              <a:gd name="connsiteX30" fmla="*/ 584797 w 1299567"/>
              <a:gd name="connsiteY30" fmla="*/ 1289132 h 1289132"/>
              <a:gd name="connsiteX31" fmla="*/ 532013 w 1299567"/>
              <a:gd name="connsiteY31" fmla="*/ 1214294 h 1289132"/>
              <a:gd name="connsiteX32" fmla="*/ 489289 w 1299567"/>
              <a:gd name="connsiteY32" fmla="*/ 804587 h 1289132"/>
              <a:gd name="connsiteX33" fmla="*/ 470103 w 1299567"/>
              <a:gd name="connsiteY33" fmla="*/ 804587 h 1289132"/>
              <a:gd name="connsiteX34" fmla="*/ 402234 w 1299567"/>
              <a:gd name="connsiteY34" fmla="*/ 736718 h 1289132"/>
              <a:gd name="connsiteX35" fmla="*/ 445096 w 1299567"/>
              <a:gd name="connsiteY35" fmla="*/ 474919 h 1289132"/>
              <a:gd name="connsiteX36" fmla="*/ 512965 w 1299567"/>
              <a:gd name="connsiteY36" fmla="*/ 407050 h 1289132"/>
              <a:gd name="connsiteX37" fmla="*/ 110731 w 1299567"/>
              <a:gd name="connsiteY37" fmla="*/ 407050 h 1289132"/>
              <a:gd name="connsiteX38" fmla="*/ 198621 w 1299567"/>
              <a:gd name="connsiteY38" fmla="*/ 407050 h 1289132"/>
              <a:gd name="connsiteX39" fmla="*/ 247650 w 1299567"/>
              <a:gd name="connsiteY39" fmla="*/ 470053 h 1289132"/>
              <a:gd name="connsiteX40" fmla="*/ 296679 w 1299567"/>
              <a:gd name="connsiteY40" fmla="*/ 407050 h 1289132"/>
              <a:gd name="connsiteX41" fmla="*/ 384568 w 1299567"/>
              <a:gd name="connsiteY41" fmla="*/ 407050 h 1289132"/>
              <a:gd name="connsiteX42" fmla="*/ 393174 w 1299567"/>
              <a:gd name="connsiteY42" fmla="*/ 408635 h 1289132"/>
              <a:gd name="connsiteX43" fmla="*/ 386452 w 1299567"/>
              <a:gd name="connsiteY43" fmla="*/ 441930 h 1289132"/>
              <a:gd name="connsiteX44" fmla="*/ 330402 w 1299567"/>
              <a:gd name="connsiteY44" fmla="*/ 784281 h 1289132"/>
              <a:gd name="connsiteX45" fmla="*/ 384607 w 1299567"/>
              <a:gd name="connsiteY45" fmla="*/ 866058 h 1289132"/>
              <a:gd name="connsiteX46" fmla="*/ 396958 w 1299567"/>
              <a:gd name="connsiteY46" fmla="*/ 868552 h 1289132"/>
              <a:gd name="connsiteX47" fmla="*/ 365521 w 1299567"/>
              <a:gd name="connsiteY47" fmla="*/ 1143626 h 1289132"/>
              <a:gd name="connsiteX48" fmla="*/ 312737 w 1299567"/>
              <a:gd name="connsiteY48" fmla="*/ 1211913 h 1289132"/>
              <a:gd name="connsiteX49" fmla="*/ 182563 w 1299567"/>
              <a:gd name="connsiteY49" fmla="*/ 1211913 h 1289132"/>
              <a:gd name="connsiteX50" fmla="*/ 129779 w 1299567"/>
              <a:gd name="connsiteY50" fmla="*/ 1143626 h 1289132"/>
              <a:gd name="connsiteX51" fmla="*/ 87055 w 1299567"/>
              <a:gd name="connsiteY51" fmla="*/ 769786 h 1289132"/>
              <a:gd name="connsiteX52" fmla="*/ 67869 w 1299567"/>
              <a:gd name="connsiteY52" fmla="*/ 769786 h 1289132"/>
              <a:gd name="connsiteX53" fmla="*/ 0 w 1299567"/>
              <a:gd name="connsiteY53" fmla="*/ 707858 h 1289132"/>
              <a:gd name="connsiteX54" fmla="*/ 42862 w 1299567"/>
              <a:gd name="connsiteY54" fmla="*/ 468978 h 1289132"/>
              <a:gd name="connsiteX55" fmla="*/ 110731 w 1299567"/>
              <a:gd name="connsiteY55" fmla="*/ 407050 h 1289132"/>
              <a:gd name="connsiteX56" fmla="*/ 1055549 w 1299567"/>
              <a:gd name="connsiteY56" fmla="*/ 0 h 1289132"/>
              <a:gd name="connsiteX57" fmla="*/ 1213665 w 1299567"/>
              <a:gd name="connsiteY57" fmla="*/ 158116 h 1289132"/>
              <a:gd name="connsiteX58" fmla="*/ 1055549 w 1299567"/>
              <a:gd name="connsiteY58" fmla="*/ 316232 h 1289132"/>
              <a:gd name="connsiteX59" fmla="*/ 897433 w 1299567"/>
              <a:gd name="connsiteY59" fmla="*/ 158116 h 1289132"/>
              <a:gd name="connsiteX60" fmla="*/ 1055549 w 1299567"/>
              <a:gd name="connsiteY60" fmla="*/ 0 h 1289132"/>
              <a:gd name="connsiteX61" fmla="*/ 649783 w 1299567"/>
              <a:gd name="connsiteY61" fmla="*/ 0 h 1289132"/>
              <a:gd name="connsiteX62" fmla="*/ 807899 w 1299567"/>
              <a:gd name="connsiteY62" fmla="*/ 158116 h 1289132"/>
              <a:gd name="connsiteX63" fmla="*/ 649783 w 1299567"/>
              <a:gd name="connsiteY63" fmla="*/ 316232 h 1289132"/>
              <a:gd name="connsiteX64" fmla="*/ 491667 w 1299567"/>
              <a:gd name="connsiteY64" fmla="*/ 158116 h 1289132"/>
              <a:gd name="connsiteX65" fmla="*/ 649783 w 1299567"/>
              <a:gd name="connsiteY65" fmla="*/ 0 h 1289132"/>
              <a:gd name="connsiteX66" fmla="*/ 244017 w 1299567"/>
              <a:gd name="connsiteY66" fmla="*/ 0 h 1289132"/>
              <a:gd name="connsiteX67" fmla="*/ 402133 w 1299567"/>
              <a:gd name="connsiteY67" fmla="*/ 158116 h 1289132"/>
              <a:gd name="connsiteX68" fmla="*/ 244017 w 1299567"/>
              <a:gd name="connsiteY68" fmla="*/ 316232 h 1289132"/>
              <a:gd name="connsiteX69" fmla="*/ 85901 w 1299567"/>
              <a:gd name="connsiteY69" fmla="*/ 158116 h 1289132"/>
              <a:gd name="connsiteX70" fmla="*/ 244017 w 1299567"/>
              <a:gd name="connsiteY70" fmla="*/ 0 h 128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99567" h="1289132">
                <a:moveTo>
                  <a:pt x="914998" y="407050"/>
                </a:moveTo>
                <a:lnTo>
                  <a:pt x="1002888" y="407050"/>
                </a:lnTo>
                <a:lnTo>
                  <a:pt x="1051917" y="470053"/>
                </a:lnTo>
                <a:lnTo>
                  <a:pt x="1100946" y="407050"/>
                </a:lnTo>
                <a:lnTo>
                  <a:pt x="1188835" y="407050"/>
                </a:lnTo>
                <a:cubicBezTo>
                  <a:pt x="1226318" y="407050"/>
                  <a:pt x="1256704" y="434776"/>
                  <a:pt x="1256704" y="468978"/>
                </a:cubicBezTo>
                <a:lnTo>
                  <a:pt x="1299567" y="707858"/>
                </a:lnTo>
                <a:cubicBezTo>
                  <a:pt x="1299567" y="742060"/>
                  <a:pt x="1269181" y="769786"/>
                  <a:pt x="1231698" y="769786"/>
                </a:cubicBezTo>
                <a:lnTo>
                  <a:pt x="1212512" y="769786"/>
                </a:lnTo>
                <a:lnTo>
                  <a:pt x="1169788" y="1143626"/>
                </a:lnTo>
                <a:cubicBezTo>
                  <a:pt x="1166480" y="1170734"/>
                  <a:pt x="1163174" y="1200014"/>
                  <a:pt x="1117004" y="1211913"/>
                </a:cubicBezTo>
                <a:lnTo>
                  <a:pt x="986830" y="1211913"/>
                </a:lnTo>
                <a:cubicBezTo>
                  <a:pt x="953956" y="1200533"/>
                  <a:pt x="933119" y="1193162"/>
                  <a:pt x="934046" y="1143626"/>
                </a:cubicBezTo>
                <a:lnTo>
                  <a:pt x="902811" y="870315"/>
                </a:lnTo>
                <a:lnTo>
                  <a:pt x="923895" y="866058"/>
                </a:lnTo>
                <a:cubicBezTo>
                  <a:pt x="955749" y="852585"/>
                  <a:pt x="978100" y="821043"/>
                  <a:pt x="978100" y="784281"/>
                </a:cubicBezTo>
                <a:lnTo>
                  <a:pt x="922049" y="441930"/>
                </a:lnTo>
                <a:cubicBezTo>
                  <a:pt x="922049" y="429676"/>
                  <a:pt x="919565" y="418002"/>
                  <a:pt x="915074" y="407384"/>
                </a:cubicBezTo>
                <a:lnTo>
                  <a:pt x="914865" y="407074"/>
                </a:lnTo>
                <a:close/>
                <a:moveTo>
                  <a:pt x="512965" y="407050"/>
                </a:moveTo>
                <a:lnTo>
                  <a:pt x="600855" y="407050"/>
                </a:lnTo>
                <a:lnTo>
                  <a:pt x="649884" y="476098"/>
                </a:lnTo>
                <a:lnTo>
                  <a:pt x="698913" y="407050"/>
                </a:lnTo>
                <a:lnTo>
                  <a:pt x="786802" y="407050"/>
                </a:lnTo>
                <a:cubicBezTo>
                  <a:pt x="824285" y="407050"/>
                  <a:pt x="854671" y="437436"/>
                  <a:pt x="854671" y="474919"/>
                </a:cubicBezTo>
                <a:lnTo>
                  <a:pt x="897534" y="736718"/>
                </a:lnTo>
                <a:cubicBezTo>
                  <a:pt x="897534" y="774201"/>
                  <a:pt x="867148" y="804587"/>
                  <a:pt x="829665" y="804587"/>
                </a:cubicBezTo>
                <a:lnTo>
                  <a:pt x="810479" y="804587"/>
                </a:lnTo>
                <a:lnTo>
                  <a:pt x="767755" y="1214294"/>
                </a:lnTo>
                <a:cubicBezTo>
                  <a:pt x="764447" y="1244002"/>
                  <a:pt x="761141" y="1276092"/>
                  <a:pt x="714971" y="1289132"/>
                </a:cubicBezTo>
                <a:lnTo>
                  <a:pt x="584797" y="1289132"/>
                </a:lnTo>
                <a:cubicBezTo>
                  <a:pt x="551923" y="1276660"/>
                  <a:pt x="531086" y="1268582"/>
                  <a:pt x="532013" y="1214294"/>
                </a:cubicBezTo>
                <a:lnTo>
                  <a:pt x="489289" y="804587"/>
                </a:lnTo>
                <a:lnTo>
                  <a:pt x="470103" y="804587"/>
                </a:lnTo>
                <a:cubicBezTo>
                  <a:pt x="432620" y="804587"/>
                  <a:pt x="402234" y="774201"/>
                  <a:pt x="402234" y="736718"/>
                </a:cubicBezTo>
                <a:lnTo>
                  <a:pt x="445096" y="474919"/>
                </a:lnTo>
                <a:cubicBezTo>
                  <a:pt x="445096" y="437436"/>
                  <a:pt x="475482" y="407050"/>
                  <a:pt x="512965" y="407050"/>
                </a:cubicBezTo>
                <a:close/>
                <a:moveTo>
                  <a:pt x="110731" y="407050"/>
                </a:moveTo>
                <a:lnTo>
                  <a:pt x="198621" y="407050"/>
                </a:lnTo>
                <a:lnTo>
                  <a:pt x="247650" y="470053"/>
                </a:lnTo>
                <a:lnTo>
                  <a:pt x="296679" y="407050"/>
                </a:lnTo>
                <a:lnTo>
                  <a:pt x="384568" y="407050"/>
                </a:lnTo>
                <a:lnTo>
                  <a:pt x="393174" y="408635"/>
                </a:lnTo>
                <a:lnTo>
                  <a:pt x="386452" y="441930"/>
                </a:lnTo>
                <a:lnTo>
                  <a:pt x="330402" y="784281"/>
                </a:lnTo>
                <a:cubicBezTo>
                  <a:pt x="330402" y="821043"/>
                  <a:pt x="352753" y="852585"/>
                  <a:pt x="384607" y="866058"/>
                </a:cubicBezTo>
                <a:lnTo>
                  <a:pt x="396958" y="868552"/>
                </a:lnTo>
                <a:lnTo>
                  <a:pt x="365521" y="1143626"/>
                </a:lnTo>
                <a:cubicBezTo>
                  <a:pt x="362213" y="1170734"/>
                  <a:pt x="358907" y="1200014"/>
                  <a:pt x="312737" y="1211913"/>
                </a:cubicBezTo>
                <a:lnTo>
                  <a:pt x="182563" y="1211913"/>
                </a:lnTo>
                <a:cubicBezTo>
                  <a:pt x="149689" y="1200533"/>
                  <a:pt x="128852" y="1193162"/>
                  <a:pt x="129779" y="1143626"/>
                </a:cubicBezTo>
                <a:lnTo>
                  <a:pt x="87055" y="769786"/>
                </a:lnTo>
                <a:lnTo>
                  <a:pt x="67869" y="769786"/>
                </a:lnTo>
                <a:cubicBezTo>
                  <a:pt x="30386" y="769786"/>
                  <a:pt x="0" y="742060"/>
                  <a:pt x="0" y="707858"/>
                </a:cubicBezTo>
                <a:lnTo>
                  <a:pt x="42862" y="468978"/>
                </a:lnTo>
                <a:cubicBezTo>
                  <a:pt x="42862" y="434776"/>
                  <a:pt x="73248" y="407050"/>
                  <a:pt x="110731" y="407050"/>
                </a:cubicBezTo>
                <a:close/>
                <a:moveTo>
                  <a:pt x="1055549" y="0"/>
                </a:moveTo>
                <a:cubicBezTo>
                  <a:pt x="1142874" y="0"/>
                  <a:pt x="1213665" y="70791"/>
                  <a:pt x="1213665" y="158116"/>
                </a:cubicBezTo>
                <a:cubicBezTo>
                  <a:pt x="1213665" y="245441"/>
                  <a:pt x="1142874" y="316232"/>
                  <a:pt x="1055549" y="316232"/>
                </a:cubicBezTo>
                <a:cubicBezTo>
                  <a:pt x="968224" y="316232"/>
                  <a:pt x="897433" y="245441"/>
                  <a:pt x="897433" y="158116"/>
                </a:cubicBezTo>
                <a:cubicBezTo>
                  <a:pt x="897433" y="70791"/>
                  <a:pt x="968224" y="0"/>
                  <a:pt x="1055549" y="0"/>
                </a:cubicBezTo>
                <a:close/>
                <a:moveTo>
                  <a:pt x="649783" y="0"/>
                </a:moveTo>
                <a:cubicBezTo>
                  <a:pt x="737108" y="0"/>
                  <a:pt x="807899" y="70791"/>
                  <a:pt x="807899" y="158116"/>
                </a:cubicBezTo>
                <a:cubicBezTo>
                  <a:pt x="807899" y="245441"/>
                  <a:pt x="737108" y="316232"/>
                  <a:pt x="649783" y="316232"/>
                </a:cubicBezTo>
                <a:cubicBezTo>
                  <a:pt x="562458" y="316232"/>
                  <a:pt x="491667" y="245441"/>
                  <a:pt x="491667" y="158116"/>
                </a:cubicBezTo>
                <a:cubicBezTo>
                  <a:pt x="491667" y="70791"/>
                  <a:pt x="562458" y="0"/>
                  <a:pt x="649783" y="0"/>
                </a:cubicBezTo>
                <a:close/>
                <a:moveTo>
                  <a:pt x="244017" y="0"/>
                </a:moveTo>
                <a:cubicBezTo>
                  <a:pt x="331342" y="0"/>
                  <a:pt x="402133" y="70791"/>
                  <a:pt x="402133" y="158116"/>
                </a:cubicBezTo>
                <a:cubicBezTo>
                  <a:pt x="402133" y="245441"/>
                  <a:pt x="331342" y="316232"/>
                  <a:pt x="244017" y="316232"/>
                </a:cubicBezTo>
                <a:cubicBezTo>
                  <a:pt x="156692" y="316232"/>
                  <a:pt x="85901" y="245441"/>
                  <a:pt x="85901" y="158116"/>
                </a:cubicBezTo>
                <a:cubicBezTo>
                  <a:pt x="85901" y="70791"/>
                  <a:pt x="156692" y="0"/>
                  <a:pt x="244017" y="0"/>
                </a:cubicBezTo>
                <a:close/>
              </a:path>
            </a:pathLst>
          </a:cu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B2053-CC82-4CB6-83FC-93ABC603A948}"/>
              </a:ext>
            </a:extLst>
          </p:cNvPr>
          <p:cNvSpPr txBox="1"/>
          <p:nvPr/>
        </p:nvSpPr>
        <p:spPr>
          <a:xfrm>
            <a:off x="2085844" y="329201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6C15B-3EEF-4C30-9391-6A34DF5F7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1" y="87982"/>
            <a:ext cx="981982" cy="872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FF58D-9FBE-41CC-AD39-44AB7E52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734" y="133893"/>
            <a:ext cx="1762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3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3757FEB-8B75-4965-A87F-4C5811CE3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096" y="3161690"/>
            <a:ext cx="10515600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Prescriptive Analytics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09E7B-B4A6-42B9-B646-3A1A362B3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977"/>
            <a:ext cx="2583096" cy="3875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6581E7-07DF-450A-BADD-E3527CBFE4DA}"/>
              </a:ext>
            </a:extLst>
          </p:cNvPr>
          <p:cNvSpPr txBox="1"/>
          <p:nvPr/>
        </p:nvSpPr>
        <p:spPr>
          <a:xfrm>
            <a:off x="2859313" y="3860508"/>
            <a:ext cx="888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 is to identify variable/s that are most likely to help in converting an opportunity into a win.</a:t>
            </a:r>
          </a:p>
        </p:txBody>
      </p:sp>
    </p:spTree>
    <p:extLst>
      <p:ext uri="{BB962C8B-B14F-4D97-AF65-F5344CB8AC3E}">
        <p14:creationId xmlns:p14="http://schemas.microsoft.com/office/powerpoint/2010/main" val="144779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3B46-B611-4D6E-833C-1EC362D0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85"/>
            <a:ext cx="4013200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C2F66-1D25-48A4-9B97-882035AD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" y="744905"/>
            <a:ext cx="10845800" cy="21494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A56DDA-7FD3-40DB-A4F0-7CC0BE8C72F9}"/>
              </a:ext>
            </a:extLst>
          </p:cNvPr>
          <p:cNvSpPr txBox="1">
            <a:spLocks/>
          </p:cNvSpPr>
          <p:nvPr/>
        </p:nvSpPr>
        <p:spPr>
          <a:xfrm>
            <a:off x="0" y="3039787"/>
            <a:ext cx="4978400" cy="697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2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High level Dataset Statistics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D331E-ABC9-46E8-BCFB-979043D4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9" y="3708217"/>
            <a:ext cx="5553076" cy="29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9AD55FA-4A38-434F-A9AB-B9D599C6AF4B}"/>
              </a:ext>
            </a:extLst>
          </p:cNvPr>
          <p:cNvGrpSpPr/>
          <p:nvPr/>
        </p:nvGrpSpPr>
        <p:grpSpPr>
          <a:xfrm>
            <a:off x="511138" y="2973590"/>
            <a:ext cx="3295561" cy="1597392"/>
            <a:chOff x="683417" y="3181350"/>
            <a:chExt cx="3295561" cy="1597392"/>
          </a:xfrm>
        </p:grpSpPr>
        <p:sp>
          <p:nvSpPr>
            <p:cNvPr id="6" name="Rectangle: Rounded Corners 61">
              <a:extLst>
                <a:ext uri="{FF2B5EF4-FFF2-40B4-BE49-F238E27FC236}">
                  <a16:creationId xmlns:a16="http://schemas.microsoft.com/office/drawing/2014/main" id="{109EAA39-3059-4979-9390-A4B797FF1614}"/>
                </a:ext>
              </a:extLst>
            </p:cNvPr>
            <p:cNvSpPr/>
            <p:nvPr/>
          </p:nvSpPr>
          <p:spPr>
            <a:xfrm>
              <a:off x="683417" y="3181350"/>
              <a:ext cx="3295561" cy="15973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83">
              <a:extLst>
                <a:ext uri="{FF2B5EF4-FFF2-40B4-BE49-F238E27FC236}">
                  <a16:creationId xmlns:a16="http://schemas.microsoft.com/office/drawing/2014/main" id="{CACCF588-FF0F-4B39-86EA-BA410FB2A65F}"/>
                </a:ext>
              </a:extLst>
            </p:cNvPr>
            <p:cNvSpPr/>
            <p:nvPr/>
          </p:nvSpPr>
          <p:spPr>
            <a:xfrm>
              <a:off x="878945" y="3394018"/>
              <a:ext cx="2904505" cy="1172057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AC1B88-67BD-44E4-9AE1-980CD82337E3}"/>
                </a:ext>
              </a:extLst>
            </p:cNvPr>
            <p:cNvSpPr txBox="1"/>
            <p:nvPr/>
          </p:nvSpPr>
          <p:spPr>
            <a:xfrm>
              <a:off x="907196" y="3630815"/>
              <a:ext cx="2685443" cy="2185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30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Solution Type*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0EAB8D-BD02-4F91-8FB8-C94C3E49193A}"/>
              </a:ext>
            </a:extLst>
          </p:cNvPr>
          <p:cNvGrpSpPr/>
          <p:nvPr/>
        </p:nvGrpSpPr>
        <p:grpSpPr>
          <a:xfrm>
            <a:off x="6415834" y="2973590"/>
            <a:ext cx="3295561" cy="1597392"/>
            <a:chOff x="6588113" y="3181350"/>
            <a:chExt cx="3295561" cy="1597392"/>
          </a:xfrm>
        </p:grpSpPr>
        <p:sp>
          <p:nvSpPr>
            <p:cNvPr id="10" name="Rectangle: Rounded Corners 62">
              <a:extLst>
                <a:ext uri="{FF2B5EF4-FFF2-40B4-BE49-F238E27FC236}">
                  <a16:creationId xmlns:a16="http://schemas.microsoft.com/office/drawing/2014/main" id="{B17FE15F-1D47-450B-AB81-4B9819D0F13E}"/>
                </a:ext>
              </a:extLst>
            </p:cNvPr>
            <p:cNvSpPr/>
            <p:nvPr/>
          </p:nvSpPr>
          <p:spPr>
            <a:xfrm>
              <a:off x="6588113" y="3181350"/>
              <a:ext cx="3295561" cy="159739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84">
              <a:extLst>
                <a:ext uri="{FF2B5EF4-FFF2-40B4-BE49-F238E27FC236}">
                  <a16:creationId xmlns:a16="http://schemas.microsoft.com/office/drawing/2014/main" id="{7E2C186D-8D4D-456B-B053-09BB2D09994B}"/>
                </a:ext>
              </a:extLst>
            </p:cNvPr>
            <p:cNvSpPr/>
            <p:nvPr/>
          </p:nvSpPr>
          <p:spPr>
            <a:xfrm>
              <a:off x="6783641" y="3394018"/>
              <a:ext cx="2904505" cy="117205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06849-473D-49D6-86F2-D5032AF4E612}"/>
                </a:ext>
              </a:extLst>
            </p:cNvPr>
            <p:cNvSpPr txBox="1"/>
            <p:nvPr/>
          </p:nvSpPr>
          <p:spPr>
            <a:xfrm>
              <a:off x="6893171" y="3805305"/>
              <a:ext cx="2685443" cy="2185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30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VP -Bid Manager Combination*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778B1E-85BA-44A8-A306-352BBF115FEC}"/>
              </a:ext>
            </a:extLst>
          </p:cNvPr>
          <p:cNvGrpSpPr/>
          <p:nvPr/>
        </p:nvGrpSpPr>
        <p:grpSpPr>
          <a:xfrm>
            <a:off x="1176831" y="1187978"/>
            <a:ext cx="3295561" cy="1597392"/>
            <a:chOff x="1349110" y="1395738"/>
            <a:chExt cx="3295561" cy="1597392"/>
          </a:xfrm>
        </p:grpSpPr>
        <p:sp>
          <p:nvSpPr>
            <p:cNvPr id="14" name="Freeform: Shape 75">
              <a:extLst>
                <a:ext uri="{FF2B5EF4-FFF2-40B4-BE49-F238E27FC236}">
                  <a16:creationId xmlns:a16="http://schemas.microsoft.com/office/drawing/2014/main" id="{50F2120E-7986-41D1-9EED-27575BEEB315}"/>
                </a:ext>
              </a:extLst>
            </p:cNvPr>
            <p:cNvSpPr/>
            <p:nvPr/>
          </p:nvSpPr>
          <p:spPr>
            <a:xfrm>
              <a:off x="1349110" y="1395738"/>
              <a:ext cx="3295561" cy="1597392"/>
            </a:xfrm>
            <a:custGeom>
              <a:avLst/>
              <a:gdLst>
                <a:gd name="connsiteX0" fmla="*/ 798696 w 3295561"/>
                <a:gd name="connsiteY0" fmla="*/ 0 h 1597392"/>
                <a:gd name="connsiteX1" fmla="*/ 2496865 w 3295561"/>
                <a:gd name="connsiteY1" fmla="*/ 0 h 1597392"/>
                <a:gd name="connsiteX2" fmla="*/ 3295561 w 3295561"/>
                <a:gd name="connsiteY2" fmla="*/ 798696 h 1597392"/>
                <a:gd name="connsiteX3" fmla="*/ 3295561 w 3295561"/>
                <a:gd name="connsiteY3" fmla="*/ 1597392 h 1597392"/>
                <a:gd name="connsiteX4" fmla="*/ 2519622 w 3295561"/>
                <a:gd name="connsiteY4" fmla="*/ 1597392 h 1597392"/>
                <a:gd name="connsiteX5" fmla="*/ 2519622 w 3295561"/>
                <a:gd name="connsiteY5" fmla="*/ 1596243 h 1597392"/>
                <a:gd name="connsiteX6" fmla="*/ 2496865 w 3295561"/>
                <a:gd name="connsiteY6" fmla="*/ 1597392 h 1597392"/>
                <a:gd name="connsiteX7" fmla="*/ 798696 w 3295561"/>
                <a:gd name="connsiteY7" fmla="*/ 1597392 h 1597392"/>
                <a:gd name="connsiteX8" fmla="*/ 0 w 3295561"/>
                <a:gd name="connsiteY8" fmla="*/ 798696 h 1597392"/>
                <a:gd name="connsiteX9" fmla="*/ 798696 w 3295561"/>
                <a:gd name="connsiteY9" fmla="*/ 0 h 159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5561" h="1597392">
                  <a:moveTo>
                    <a:pt x="798696" y="0"/>
                  </a:moveTo>
                  <a:lnTo>
                    <a:pt x="2496865" y="0"/>
                  </a:lnTo>
                  <a:cubicBezTo>
                    <a:pt x="2937973" y="0"/>
                    <a:pt x="3295561" y="357588"/>
                    <a:pt x="3295561" y="798696"/>
                  </a:cubicBezTo>
                  <a:lnTo>
                    <a:pt x="3295561" y="1597392"/>
                  </a:lnTo>
                  <a:lnTo>
                    <a:pt x="2519622" y="1597392"/>
                  </a:lnTo>
                  <a:lnTo>
                    <a:pt x="2519622" y="1596243"/>
                  </a:lnTo>
                  <a:lnTo>
                    <a:pt x="2496865" y="1597392"/>
                  </a:lnTo>
                  <a:lnTo>
                    <a:pt x="798696" y="1597392"/>
                  </a:lnTo>
                  <a:cubicBezTo>
                    <a:pt x="357588" y="1597392"/>
                    <a:pt x="0" y="1239804"/>
                    <a:pt x="0" y="798696"/>
                  </a:cubicBezTo>
                  <a:cubicBezTo>
                    <a:pt x="0" y="357588"/>
                    <a:pt x="357588" y="0"/>
                    <a:pt x="79869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79">
              <a:extLst>
                <a:ext uri="{FF2B5EF4-FFF2-40B4-BE49-F238E27FC236}">
                  <a16:creationId xmlns:a16="http://schemas.microsoft.com/office/drawing/2014/main" id="{5CDE0FBA-168A-43ED-8CCD-8B15833792C0}"/>
                </a:ext>
              </a:extLst>
            </p:cNvPr>
            <p:cNvSpPr/>
            <p:nvPr/>
          </p:nvSpPr>
          <p:spPr>
            <a:xfrm>
              <a:off x="1552259" y="1552776"/>
              <a:ext cx="2801673" cy="1233347"/>
            </a:xfrm>
            <a:custGeom>
              <a:avLst/>
              <a:gdLst>
                <a:gd name="connsiteX0" fmla="*/ 798696 w 3295561"/>
                <a:gd name="connsiteY0" fmla="*/ 0 h 1597392"/>
                <a:gd name="connsiteX1" fmla="*/ 2496865 w 3295561"/>
                <a:gd name="connsiteY1" fmla="*/ 0 h 1597392"/>
                <a:gd name="connsiteX2" fmla="*/ 3295561 w 3295561"/>
                <a:gd name="connsiteY2" fmla="*/ 798696 h 1597392"/>
                <a:gd name="connsiteX3" fmla="*/ 3295561 w 3295561"/>
                <a:gd name="connsiteY3" fmla="*/ 1597392 h 1597392"/>
                <a:gd name="connsiteX4" fmla="*/ 2519622 w 3295561"/>
                <a:gd name="connsiteY4" fmla="*/ 1597392 h 1597392"/>
                <a:gd name="connsiteX5" fmla="*/ 2519622 w 3295561"/>
                <a:gd name="connsiteY5" fmla="*/ 1596243 h 1597392"/>
                <a:gd name="connsiteX6" fmla="*/ 2496865 w 3295561"/>
                <a:gd name="connsiteY6" fmla="*/ 1597392 h 1597392"/>
                <a:gd name="connsiteX7" fmla="*/ 798696 w 3295561"/>
                <a:gd name="connsiteY7" fmla="*/ 1597392 h 1597392"/>
                <a:gd name="connsiteX8" fmla="*/ 0 w 3295561"/>
                <a:gd name="connsiteY8" fmla="*/ 798696 h 1597392"/>
                <a:gd name="connsiteX9" fmla="*/ 798696 w 3295561"/>
                <a:gd name="connsiteY9" fmla="*/ 0 h 159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5561" h="1597392">
                  <a:moveTo>
                    <a:pt x="798696" y="0"/>
                  </a:moveTo>
                  <a:lnTo>
                    <a:pt x="2496865" y="0"/>
                  </a:lnTo>
                  <a:cubicBezTo>
                    <a:pt x="2937973" y="0"/>
                    <a:pt x="3295561" y="357588"/>
                    <a:pt x="3295561" y="798696"/>
                  </a:cubicBezTo>
                  <a:lnTo>
                    <a:pt x="3295561" y="1597392"/>
                  </a:lnTo>
                  <a:lnTo>
                    <a:pt x="2519622" y="1597392"/>
                  </a:lnTo>
                  <a:lnTo>
                    <a:pt x="2519622" y="1596243"/>
                  </a:lnTo>
                  <a:lnTo>
                    <a:pt x="2496865" y="1597392"/>
                  </a:lnTo>
                  <a:lnTo>
                    <a:pt x="798696" y="1597392"/>
                  </a:lnTo>
                  <a:cubicBezTo>
                    <a:pt x="357588" y="1597392"/>
                    <a:pt x="0" y="1239804"/>
                    <a:pt x="0" y="798696"/>
                  </a:cubicBezTo>
                  <a:cubicBezTo>
                    <a:pt x="0" y="357588"/>
                    <a:pt x="357588" y="0"/>
                    <a:pt x="79869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B7E2EC-54DA-4921-8872-741259408E36}"/>
                </a:ext>
              </a:extLst>
            </p:cNvPr>
            <p:cNvSpPr txBox="1"/>
            <p:nvPr/>
          </p:nvSpPr>
          <p:spPr>
            <a:xfrm>
              <a:off x="1610374" y="1789573"/>
              <a:ext cx="2685443" cy="2185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30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Client Category*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555FAF-7CE7-48D4-97A7-138B7907337C}"/>
              </a:ext>
            </a:extLst>
          </p:cNvPr>
          <p:cNvGrpSpPr/>
          <p:nvPr/>
        </p:nvGrpSpPr>
        <p:grpSpPr>
          <a:xfrm>
            <a:off x="5772187" y="1187978"/>
            <a:ext cx="3295561" cy="1597392"/>
            <a:chOff x="5944466" y="1395738"/>
            <a:chExt cx="3295561" cy="1597392"/>
          </a:xfrm>
        </p:grpSpPr>
        <p:sp>
          <p:nvSpPr>
            <p:cNvPr id="18" name="Freeform: Shape 76">
              <a:extLst>
                <a:ext uri="{FF2B5EF4-FFF2-40B4-BE49-F238E27FC236}">
                  <a16:creationId xmlns:a16="http://schemas.microsoft.com/office/drawing/2014/main" id="{F4F8BAC9-46BE-428B-A1B8-BC42D7D86393}"/>
                </a:ext>
              </a:extLst>
            </p:cNvPr>
            <p:cNvSpPr/>
            <p:nvPr/>
          </p:nvSpPr>
          <p:spPr>
            <a:xfrm flipH="1">
              <a:off x="5944466" y="1395738"/>
              <a:ext cx="3295561" cy="1597392"/>
            </a:xfrm>
            <a:custGeom>
              <a:avLst/>
              <a:gdLst>
                <a:gd name="connsiteX0" fmla="*/ 798696 w 3295561"/>
                <a:gd name="connsiteY0" fmla="*/ 0 h 1597392"/>
                <a:gd name="connsiteX1" fmla="*/ 2496865 w 3295561"/>
                <a:gd name="connsiteY1" fmla="*/ 0 h 1597392"/>
                <a:gd name="connsiteX2" fmla="*/ 3295561 w 3295561"/>
                <a:gd name="connsiteY2" fmla="*/ 798696 h 1597392"/>
                <a:gd name="connsiteX3" fmla="*/ 3295561 w 3295561"/>
                <a:gd name="connsiteY3" fmla="*/ 1597392 h 1597392"/>
                <a:gd name="connsiteX4" fmla="*/ 2519622 w 3295561"/>
                <a:gd name="connsiteY4" fmla="*/ 1597392 h 1597392"/>
                <a:gd name="connsiteX5" fmla="*/ 2519622 w 3295561"/>
                <a:gd name="connsiteY5" fmla="*/ 1596243 h 1597392"/>
                <a:gd name="connsiteX6" fmla="*/ 2496865 w 3295561"/>
                <a:gd name="connsiteY6" fmla="*/ 1597392 h 1597392"/>
                <a:gd name="connsiteX7" fmla="*/ 798696 w 3295561"/>
                <a:gd name="connsiteY7" fmla="*/ 1597392 h 1597392"/>
                <a:gd name="connsiteX8" fmla="*/ 0 w 3295561"/>
                <a:gd name="connsiteY8" fmla="*/ 798696 h 1597392"/>
                <a:gd name="connsiteX9" fmla="*/ 798696 w 3295561"/>
                <a:gd name="connsiteY9" fmla="*/ 0 h 159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5561" h="1597392">
                  <a:moveTo>
                    <a:pt x="798696" y="0"/>
                  </a:moveTo>
                  <a:lnTo>
                    <a:pt x="2496865" y="0"/>
                  </a:lnTo>
                  <a:cubicBezTo>
                    <a:pt x="2937973" y="0"/>
                    <a:pt x="3295561" y="357588"/>
                    <a:pt x="3295561" y="798696"/>
                  </a:cubicBezTo>
                  <a:lnTo>
                    <a:pt x="3295561" y="1597392"/>
                  </a:lnTo>
                  <a:lnTo>
                    <a:pt x="2519622" y="1597392"/>
                  </a:lnTo>
                  <a:lnTo>
                    <a:pt x="2519622" y="1596243"/>
                  </a:lnTo>
                  <a:lnTo>
                    <a:pt x="2496865" y="1597392"/>
                  </a:lnTo>
                  <a:lnTo>
                    <a:pt x="798696" y="1597392"/>
                  </a:lnTo>
                  <a:cubicBezTo>
                    <a:pt x="357588" y="1597392"/>
                    <a:pt x="0" y="1239804"/>
                    <a:pt x="0" y="798696"/>
                  </a:cubicBezTo>
                  <a:cubicBezTo>
                    <a:pt x="0" y="357588"/>
                    <a:pt x="357588" y="0"/>
                    <a:pt x="79869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80">
              <a:extLst>
                <a:ext uri="{FF2B5EF4-FFF2-40B4-BE49-F238E27FC236}">
                  <a16:creationId xmlns:a16="http://schemas.microsoft.com/office/drawing/2014/main" id="{A153DD53-BCFD-45AD-9E50-289A0D7FDC60}"/>
                </a:ext>
              </a:extLst>
            </p:cNvPr>
            <p:cNvSpPr/>
            <p:nvPr/>
          </p:nvSpPr>
          <p:spPr>
            <a:xfrm flipH="1">
              <a:off x="6231110" y="1552776"/>
              <a:ext cx="2801673" cy="1233347"/>
            </a:xfrm>
            <a:custGeom>
              <a:avLst/>
              <a:gdLst>
                <a:gd name="connsiteX0" fmla="*/ 798696 w 3295561"/>
                <a:gd name="connsiteY0" fmla="*/ 0 h 1597392"/>
                <a:gd name="connsiteX1" fmla="*/ 2496865 w 3295561"/>
                <a:gd name="connsiteY1" fmla="*/ 0 h 1597392"/>
                <a:gd name="connsiteX2" fmla="*/ 3295561 w 3295561"/>
                <a:gd name="connsiteY2" fmla="*/ 798696 h 1597392"/>
                <a:gd name="connsiteX3" fmla="*/ 3295561 w 3295561"/>
                <a:gd name="connsiteY3" fmla="*/ 1597392 h 1597392"/>
                <a:gd name="connsiteX4" fmla="*/ 2519622 w 3295561"/>
                <a:gd name="connsiteY4" fmla="*/ 1597392 h 1597392"/>
                <a:gd name="connsiteX5" fmla="*/ 2519622 w 3295561"/>
                <a:gd name="connsiteY5" fmla="*/ 1596243 h 1597392"/>
                <a:gd name="connsiteX6" fmla="*/ 2496865 w 3295561"/>
                <a:gd name="connsiteY6" fmla="*/ 1597392 h 1597392"/>
                <a:gd name="connsiteX7" fmla="*/ 798696 w 3295561"/>
                <a:gd name="connsiteY7" fmla="*/ 1597392 h 1597392"/>
                <a:gd name="connsiteX8" fmla="*/ 0 w 3295561"/>
                <a:gd name="connsiteY8" fmla="*/ 798696 h 1597392"/>
                <a:gd name="connsiteX9" fmla="*/ 798696 w 3295561"/>
                <a:gd name="connsiteY9" fmla="*/ 0 h 159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5561" h="1597392">
                  <a:moveTo>
                    <a:pt x="798696" y="0"/>
                  </a:moveTo>
                  <a:lnTo>
                    <a:pt x="2496865" y="0"/>
                  </a:lnTo>
                  <a:cubicBezTo>
                    <a:pt x="2937973" y="0"/>
                    <a:pt x="3295561" y="357588"/>
                    <a:pt x="3295561" y="798696"/>
                  </a:cubicBezTo>
                  <a:lnTo>
                    <a:pt x="3295561" y="1597392"/>
                  </a:lnTo>
                  <a:lnTo>
                    <a:pt x="2519622" y="1597392"/>
                  </a:lnTo>
                  <a:lnTo>
                    <a:pt x="2519622" y="1596243"/>
                  </a:lnTo>
                  <a:lnTo>
                    <a:pt x="2496865" y="1597392"/>
                  </a:lnTo>
                  <a:lnTo>
                    <a:pt x="798696" y="1597392"/>
                  </a:lnTo>
                  <a:cubicBezTo>
                    <a:pt x="357588" y="1597392"/>
                    <a:pt x="0" y="1239804"/>
                    <a:pt x="0" y="798696"/>
                  </a:cubicBezTo>
                  <a:cubicBezTo>
                    <a:pt x="0" y="357588"/>
                    <a:pt x="357588" y="0"/>
                    <a:pt x="798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36FEC4-0563-44ED-8A93-C882E6E71954}"/>
                </a:ext>
              </a:extLst>
            </p:cNvPr>
            <p:cNvSpPr txBox="1"/>
            <p:nvPr/>
          </p:nvSpPr>
          <p:spPr>
            <a:xfrm>
              <a:off x="6289225" y="1659570"/>
              <a:ext cx="2685443" cy="4785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30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Location*</a:t>
              </a:r>
            </a:p>
            <a:p>
              <a:pPr algn="ctr" defTabSz="100840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  <a:buSzPct val="82000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15CE10-250B-4D5E-ABC6-81BB29376712}"/>
              </a:ext>
            </a:extLst>
          </p:cNvPr>
          <p:cNvGrpSpPr/>
          <p:nvPr/>
        </p:nvGrpSpPr>
        <p:grpSpPr>
          <a:xfrm>
            <a:off x="1176831" y="4769512"/>
            <a:ext cx="3295561" cy="1597392"/>
            <a:chOff x="1349110" y="4977272"/>
            <a:chExt cx="3295561" cy="1597392"/>
          </a:xfrm>
        </p:grpSpPr>
        <p:sp>
          <p:nvSpPr>
            <p:cNvPr id="22" name="Freeform: Shape 77">
              <a:extLst>
                <a:ext uri="{FF2B5EF4-FFF2-40B4-BE49-F238E27FC236}">
                  <a16:creationId xmlns:a16="http://schemas.microsoft.com/office/drawing/2014/main" id="{3F4BD4D1-CD07-4444-BB8D-7182933C618F}"/>
                </a:ext>
              </a:extLst>
            </p:cNvPr>
            <p:cNvSpPr/>
            <p:nvPr/>
          </p:nvSpPr>
          <p:spPr>
            <a:xfrm flipV="1">
              <a:off x="1349110" y="4977272"/>
              <a:ext cx="3295561" cy="1597392"/>
            </a:xfrm>
            <a:custGeom>
              <a:avLst/>
              <a:gdLst>
                <a:gd name="connsiteX0" fmla="*/ 798696 w 3295561"/>
                <a:gd name="connsiteY0" fmla="*/ 0 h 1597392"/>
                <a:gd name="connsiteX1" fmla="*/ 2496865 w 3295561"/>
                <a:gd name="connsiteY1" fmla="*/ 0 h 1597392"/>
                <a:gd name="connsiteX2" fmla="*/ 3295561 w 3295561"/>
                <a:gd name="connsiteY2" fmla="*/ 798696 h 1597392"/>
                <a:gd name="connsiteX3" fmla="*/ 3295561 w 3295561"/>
                <a:gd name="connsiteY3" fmla="*/ 1597392 h 1597392"/>
                <a:gd name="connsiteX4" fmla="*/ 2519622 w 3295561"/>
                <a:gd name="connsiteY4" fmla="*/ 1597392 h 1597392"/>
                <a:gd name="connsiteX5" fmla="*/ 2519622 w 3295561"/>
                <a:gd name="connsiteY5" fmla="*/ 1596243 h 1597392"/>
                <a:gd name="connsiteX6" fmla="*/ 2496865 w 3295561"/>
                <a:gd name="connsiteY6" fmla="*/ 1597392 h 1597392"/>
                <a:gd name="connsiteX7" fmla="*/ 798696 w 3295561"/>
                <a:gd name="connsiteY7" fmla="*/ 1597392 h 1597392"/>
                <a:gd name="connsiteX8" fmla="*/ 0 w 3295561"/>
                <a:gd name="connsiteY8" fmla="*/ 798696 h 1597392"/>
                <a:gd name="connsiteX9" fmla="*/ 798696 w 3295561"/>
                <a:gd name="connsiteY9" fmla="*/ 0 h 159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5561" h="1597392">
                  <a:moveTo>
                    <a:pt x="798696" y="0"/>
                  </a:moveTo>
                  <a:lnTo>
                    <a:pt x="2496865" y="0"/>
                  </a:lnTo>
                  <a:cubicBezTo>
                    <a:pt x="2937973" y="0"/>
                    <a:pt x="3295561" y="357588"/>
                    <a:pt x="3295561" y="798696"/>
                  </a:cubicBezTo>
                  <a:lnTo>
                    <a:pt x="3295561" y="1597392"/>
                  </a:lnTo>
                  <a:lnTo>
                    <a:pt x="2519622" y="1597392"/>
                  </a:lnTo>
                  <a:lnTo>
                    <a:pt x="2519622" y="1596243"/>
                  </a:lnTo>
                  <a:lnTo>
                    <a:pt x="2496865" y="1597392"/>
                  </a:lnTo>
                  <a:lnTo>
                    <a:pt x="798696" y="1597392"/>
                  </a:lnTo>
                  <a:cubicBezTo>
                    <a:pt x="357588" y="1597392"/>
                    <a:pt x="0" y="1239804"/>
                    <a:pt x="0" y="798696"/>
                  </a:cubicBezTo>
                  <a:cubicBezTo>
                    <a:pt x="0" y="357588"/>
                    <a:pt x="357588" y="0"/>
                    <a:pt x="79869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81">
              <a:extLst>
                <a:ext uri="{FF2B5EF4-FFF2-40B4-BE49-F238E27FC236}">
                  <a16:creationId xmlns:a16="http://schemas.microsoft.com/office/drawing/2014/main" id="{AF2610AB-C5A3-4AB1-8464-C1295D15D710}"/>
                </a:ext>
              </a:extLst>
            </p:cNvPr>
            <p:cNvSpPr/>
            <p:nvPr/>
          </p:nvSpPr>
          <p:spPr>
            <a:xfrm flipV="1">
              <a:off x="1552259" y="5180312"/>
              <a:ext cx="2801673" cy="1233347"/>
            </a:xfrm>
            <a:custGeom>
              <a:avLst/>
              <a:gdLst>
                <a:gd name="connsiteX0" fmla="*/ 798696 w 3295561"/>
                <a:gd name="connsiteY0" fmla="*/ 0 h 1597392"/>
                <a:gd name="connsiteX1" fmla="*/ 2496865 w 3295561"/>
                <a:gd name="connsiteY1" fmla="*/ 0 h 1597392"/>
                <a:gd name="connsiteX2" fmla="*/ 3295561 w 3295561"/>
                <a:gd name="connsiteY2" fmla="*/ 798696 h 1597392"/>
                <a:gd name="connsiteX3" fmla="*/ 3295561 w 3295561"/>
                <a:gd name="connsiteY3" fmla="*/ 1597392 h 1597392"/>
                <a:gd name="connsiteX4" fmla="*/ 2519622 w 3295561"/>
                <a:gd name="connsiteY4" fmla="*/ 1597392 h 1597392"/>
                <a:gd name="connsiteX5" fmla="*/ 2519622 w 3295561"/>
                <a:gd name="connsiteY5" fmla="*/ 1596243 h 1597392"/>
                <a:gd name="connsiteX6" fmla="*/ 2496865 w 3295561"/>
                <a:gd name="connsiteY6" fmla="*/ 1597392 h 1597392"/>
                <a:gd name="connsiteX7" fmla="*/ 798696 w 3295561"/>
                <a:gd name="connsiteY7" fmla="*/ 1597392 h 1597392"/>
                <a:gd name="connsiteX8" fmla="*/ 0 w 3295561"/>
                <a:gd name="connsiteY8" fmla="*/ 798696 h 1597392"/>
                <a:gd name="connsiteX9" fmla="*/ 798696 w 3295561"/>
                <a:gd name="connsiteY9" fmla="*/ 0 h 159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5561" h="1597392">
                  <a:moveTo>
                    <a:pt x="798696" y="0"/>
                  </a:moveTo>
                  <a:lnTo>
                    <a:pt x="2496865" y="0"/>
                  </a:lnTo>
                  <a:cubicBezTo>
                    <a:pt x="2937973" y="0"/>
                    <a:pt x="3295561" y="357588"/>
                    <a:pt x="3295561" y="798696"/>
                  </a:cubicBezTo>
                  <a:lnTo>
                    <a:pt x="3295561" y="1597392"/>
                  </a:lnTo>
                  <a:lnTo>
                    <a:pt x="2519622" y="1597392"/>
                  </a:lnTo>
                  <a:lnTo>
                    <a:pt x="2519622" y="1596243"/>
                  </a:lnTo>
                  <a:lnTo>
                    <a:pt x="2496865" y="1597392"/>
                  </a:lnTo>
                  <a:lnTo>
                    <a:pt x="798696" y="1597392"/>
                  </a:lnTo>
                  <a:cubicBezTo>
                    <a:pt x="357588" y="1597392"/>
                    <a:pt x="0" y="1239804"/>
                    <a:pt x="0" y="798696"/>
                  </a:cubicBezTo>
                  <a:cubicBezTo>
                    <a:pt x="0" y="357588"/>
                    <a:pt x="357588" y="0"/>
                    <a:pt x="798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EDBB06-DFE8-40C8-8CFC-141196276756}"/>
                </a:ext>
              </a:extLst>
            </p:cNvPr>
            <p:cNvSpPr txBox="1"/>
            <p:nvPr/>
          </p:nvSpPr>
          <p:spPr>
            <a:xfrm>
              <a:off x="1610374" y="5287106"/>
              <a:ext cx="2685443" cy="4785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30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Sector*</a:t>
              </a:r>
            </a:p>
            <a:p>
              <a:pPr algn="ctr" defTabSz="100840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  <a:buSzPct val="82000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9EC348-546D-41E8-9657-D6561A6ED95D}"/>
              </a:ext>
            </a:extLst>
          </p:cNvPr>
          <p:cNvGrpSpPr/>
          <p:nvPr/>
        </p:nvGrpSpPr>
        <p:grpSpPr>
          <a:xfrm>
            <a:off x="5772187" y="4769512"/>
            <a:ext cx="3295561" cy="1597392"/>
            <a:chOff x="5944466" y="4977272"/>
            <a:chExt cx="3295561" cy="1597392"/>
          </a:xfrm>
        </p:grpSpPr>
        <p:sp>
          <p:nvSpPr>
            <p:cNvPr id="26" name="Freeform: Shape 78">
              <a:extLst>
                <a:ext uri="{FF2B5EF4-FFF2-40B4-BE49-F238E27FC236}">
                  <a16:creationId xmlns:a16="http://schemas.microsoft.com/office/drawing/2014/main" id="{B42FE247-15BD-412F-8D16-D3AB6ED8B57A}"/>
                </a:ext>
              </a:extLst>
            </p:cNvPr>
            <p:cNvSpPr/>
            <p:nvPr/>
          </p:nvSpPr>
          <p:spPr>
            <a:xfrm flipH="1" flipV="1">
              <a:off x="5944466" y="4977272"/>
              <a:ext cx="3295561" cy="1597392"/>
            </a:xfrm>
            <a:custGeom>
              <a:avLst/>
              <a:gdLst>
                <a:gd name="connsiteX0" fmla="*/ 798696 w 3295561"/>
                <a:gd name="connsiteY0" fmla="*/ 0 h 1597392"/>
                <a:gd name="connsiteX1" fmla="*/ 2496865 w 3295561"/>
                <a:gd name="connsiteY1" fmla="*/ 0 h 1597392"/>
                <a:gd name="connsiteX2" fmla="*/ 3295561 w 3295561"/>
                <a:gd name="connsiteY2" fmla="*/ 798696 h 1597392"/>
                <a:gd name="connsiteX3" fmla="*/ 3295561 w 3295561"/>
                <a:gd name="connsiteY3" fmla="*/ 1597392 h 1597392"/>
                <a:gd name="connsiteX4" fmla="*/ 2519622 w 3295561"/>
                <a:gd name="connsiteY4" fmla="*/ 1597392 h 1597392"/>
                <a:gd name="connsiteX5" fmla="*/ 2519622 w 3295561"/>
                <a:gd name="connsiteY5" fmla="*/ 1596243 h 1597392"/>
                <a:gd name="connsiteX6" fmla="*/ 2496865 w 3295561"/>
                <a:gd name="connsiteY6" fmla="*/ 1597392 h 1597392"/>
                <a:gd name="connsiteX7" fmla="*/ 798696 w 3295561"/>
                <a:gd name="connsiteY7" fmla="*/ 1597392 h 1597392"/>
                <a:gd name="connsiteX8" fmla="*/ 0 w 3295561"/>
                <a:gd name="connsiteY8" fmla="*/ 798696 h 1597392"/>
                <a:gd name="connsiteX9" fmla="*/ 798696 w 3295561"/>
                <a:gd name="connsiteY9" fmla="*/ 0 h 159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5561" h="1597392">
                  <a:moveTo>
                    <a:pt x="798696" y="0"/>
                  </a:moveTo>
                  <a:lnTo>
                    <a:pt x="2496865" y="0"/>
                  </a:lnTo>
                  <a:cubicBezTo>
                    <a:pt x="2937973" y="0"/>
                    <a:pt x="3295561" y="357588"/>
                    <a:pt x="3295561" y="798696"/>
                  </a:cubicBezTo>
                  <a:lnTo>
                    <a:pt x="3295561" y="1597392"/>
                  </a:lnTo>
                  <a:lnTo>
                    <a:pt x="2519622" y="1597392"/>
                  </a:lnTo>
                  <a:lnTo>
                    <a:pt x="2519622" y="1596243"/>
                  </a:lnTo>
                  <a:lnTo>
                    <a:pt x="2496865" y="1597392"/>
                  </a:lnTo>
                  <a:lnTo>
                    <a:pt x="798696" y="1597392"/>
                  </a:lnTo>
                  <a:cubicBezTo>
                    <a:pt x="357588" y="1597392"/>
                    <a:pt x="0" y="1239804"/>
                    <a:pt x="0" y="798696"/>
                  </a:cubicBezTo>
                  <a:cubicBezTo>
                    <a:pt x="0" y="357588"/>
                    <a:pt x="357588" y="0"/>
                    <a:pt x="79869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82">
              <a:extLst>
                <a:ext uri="{FF2B5EF4-FFF2-40B4-BE49-F238E27FC236}">
                  <a16:creationId xmlns:a16="http://schemas.microsoft.com/office/drawing/2014/main" id="{7910A959-6AED-4E4F-A6AD-C653A9EA3883}"/>
                </a:ext>
              </a:extLst>
            </p:cNvPr>
            <p:cNvSpPr/>
            <p:nvPr/>
          </p:nvSpPr>
          <p:spPr>
            <a:xfrm flipH="1" flipV="1">
              <a:off x="6231110" y="5180312"/>
              <a:ext cx="2801673" cy="1233347"/>
            </a:xfrm>
            <a:custGeom>
              <a:avLst/>
              <a:gdLst>
                <a:gd name="connsiteX0" fmla="*/ 798696 w 3295561"/>
                <a:gd name="connsiteY0" fmla="*/ 0 h 1597392"/>
                <a:gd name="connsiteX1" fmla="*/ 2496865 w 3295561"/>
                <a:gd name="connsiteY1" fmla="*/ 0 h 1597392"/>
                <a:gd name="connsiteX2" fmla="*/ 3295561 w 3295561"/>
                <a:gd name="connsiteY2" fmla="*/ 798696 h 1597392"/>
                <a:gd name="connsiteX3" fmla="*/ 3295561 w 3295561"/>
                <a:gd name="connsiteY3" fmla="*/ 1597392 h 1597392"/>
                <a:gd name="connsiteX4" fmla="*/ 2519622 w 3295561"/>
                <a:gd name="connsiteY4" fmla="*/ 1597392 h 1597392"/>
                <a:gd name="connsiteX5" fmla="*/ 2519622 w 3295561"/>
                <a:gd name="connsiteY5" fmla="*/ 1596243 h 1597392"/>
                <a:gd name="connsiteX6" fmla="*/ 2496865 w 3295561"/>
                <a:gd name="connsiteY6" fmla="*/ 1597392 h 1597392"/>
                <a:gd name="connsiteX7" fmla="*/ 798696 w 3295561"/>
                <a:gd name="connsiteY7" fmla="*/ 1597392 h 1597392"/>
                <a:gd name="connsiteX8" fmla="*/ 0 w 3295561"/>
                <a:gd name="connsiteY8" fmla="*/ 798696 h 1597392"/>
                <a:gd name="connsiteX9" fmla="*/ 798696 w 3295561"/>
                <a:gd name="connsiteY9" fmla="*/ 0 h 159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5561" h="1597392">
                  <a:moveTo>
                    <a:pt x="798696" y="0"/>
                  </a:moveTo>
                  <a:lnTo>
                    <a:pt x="2496865" y="0"/>
                  </a:lnTo>
                  <a:cubicBezTo>
                    <a:pt x="2937973" y="0"/>
                    <a:pt x="3295561" y="357588"/>
                    <a:pt x="3295561" y="798696"/>
                  </a:cubicBezTo>
                  <a:lnTo>
                    <a:pt x="3295561" y="1597392"/>
                  </a:lnTo>
                  <a:lnTo>
                    <a:pt x="2519622" y="1597392"/>
                  </a:lnTo>
                  <a:lnTo>
                    <a:pt x="2519622" y="1596243"/>
                  </a:lnTo>
                  <a:lnTo>
                    <a:pt x="2496865" y="1597392"/>
                  </a:lnTo>
                  <a:lnTo>
                    <a:pt x="798696" y="1597392"/>
                  </a:lnTo>
                  <a:cubicBezTo>
                    <a:pt x="357588" y="1597392"/>
                    <a:pt x="0" y="1239804"/>
                    <a:pt x="0" y="798696"/>
                  </a:cubicBezTo>
                  <a:cubicBezTo>
                    <a:pt x="0" y="357588"/>
                    <a:pt x="357588" y="0"/>
                    <a:pt x="798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A9C2C9-B23B-4986-9278-809BFBEB8B26}"/>
                </a:ext>
              </a:extLst>
            </p:cNvPr>
            <p:cNvSpPr txBox="1"/>
            <p:nvPr/>
          </p:nvSpPr>
          <p:spPr>
            <a:xfrm>
              <a:off x="6289225" y="5549024"/>
              <a:ext cx="2685443" cy="4628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30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Deal Cost*</a:t>
              </a:r>
            </a:p>
            <a:p>
              <a:pPr algn="ctr" defTabSz="1008400">
                <a:lnSpc>
                  <a:spcPct val="110000"/>
                </a:lnSpc>
                <a:spcBef>
                  <a:spcPts val="300"/>
                </a:spcBef>
                <a:buClr>
                  <a:schemeClr val="accent1"/>
                </a:buClr>
                <a:buSzPct val="82000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Hexagon 28">
            <a:extLst>
              <a:ext uri="{FF2B5EF4-FFF2-40B4-BE49-F238E27FC236}">
                <a16:creationId xmlns:a16="http://schemas.microsoft.com/office/drawing/2014/main" id="{1F1F3334-4E7E-4BBB-9344-B62F50A4D03F}"/>
              </a:ext>
            </a:extLst>
          </p:cNvPr>
          <p:cNvSpPr>
            <a:spLocks noChangeAspect="1"/>
          </p:cNvSpPr>
          <p:nvPr/>
        </p:nvSpPr>
        <p:spPr>
          <a:xfrm rot="1800000">
            <a:off x="4066806" y="2857044"/>
            <a:ext cx="2148943" cy="1852536"/>
          </a:xfrm>
          <a:prstGeom prst="hexagon">
            <a:avLst>
              <a:gd name="adj" fmla="val 27688"/>
              <a:gd name="vf" fmla="val 115470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46">
            <a:extLst>
              <a:ext uri="{FF2B5EF4-FFF2-40B4-BE49-F238E27FC236}">
                <a16:creationId xmlns:a16="http://schemas.microsoft.com/office/drawing/2014/main" id="{275D551B-7052-4EEA-8CB3-F7B82EF9889B}"/>
              </a:ext>
            </a:extLst>
          </p:cNvPr>
          <p:cNvSpPr/>
          <p:nvPr/>
        </p:nvSpPr>
        <p:spPr>
          <a:xfrm rot="1800000" flipH="1">
            <a:off x="4041966" y="1982708"/>
            <a:ext cx="874451" cy="1341495"/>
          </a:xfrm>
          <a:custGeom>
            <a:avLst/>
            <a:gdLst>
              <a:gd name="connsiteX0" fmla="*/ 874451 w 874451"/>
              <a:gd name="connsiteY0" fmla="*/ 1335800 h 1341495"/>
              <a:gd name="connsiteX1" fmla="*/ 874447 w 874451"/>
              <a:gd name="connsiteY1" fmla="*/ 1335411 h 1341495"/>
              <a:gd name="connsiteX2" fmla="*/ 874451 w 874451"/>
              <a:gd name="connsiteY2" fmla="*/ 1335022 h 1341495"/>
              <a:gd name="connsiteX3" fmla="*/ 874444 w 874451"/>
              <a:gd name="connsiteY3" fmla="*/ 1334982 h 1341495"/>
              <a:gd name="connsiteX4" fmla="*/ 873840 w 874451"/>
              <a:gd name="connsiteY4" fmla="*/ 1266918 h 1341495"/>
              <a:gd name="connsiteX5" fmla="*/ 831079 w 874451"/>
              <a:gd name="connsiteY5" fmla="*/ 1132004 h 1341495"/>
              <a:gd name="connsiteX6" fmla="*/ 284610 w 874451"/>
              <a:gd name="connsiteY6" fmla="*/ 146147 h 1341495"/>
              <a:gd name="connsiteX7" fmla="*/ 134764 w 874451"/>
              <a:gd name="connsiteY7" fmla="*/ 1371 h 1341495"/>
              <a:gd name="connsiteX8" fmla="*/ 130725 w 874451"/>
              <a:gd name="connsiteY8" fmla="*/ 0 h 1341495"/>
              <a:gd name="connsiteX9" fmla="*/ 0 w 874451"/>
              <a:gd name="connsiteY9" fmla="*/ 216105 h 1341495"/>
              <a:gd name="connsiteX10" fmla="*/ 3388 w 874451"/>
              <a:gd name="connsiteY10" fmla="*/ 217255 h 1341495"/>
              <a:gd name="connsiteX11" fmla="*/ 129095 w 874451"/>
              <a:gd name="connsiteY11" fmla="*/ 338708 h 1341495"/>
              <a:gd name="connsiteX12" fmla="*/ 587533 w 874451"/>
              <a:gd name="connsiteY12" fmla="*/ 1165751 h 1341495"/>
              <a:gd name="connsiteX13" fmla="*/ 623405 w 874451"/>
              <a:gd name="connsiteY13" fmla="*/ 1278932 h 1341495"/>
              <a:gd name="connsiteX14" fmla="*/ 623912 w 874451"/>
              <a:gd name="connsiteY14" fmla="*/ 1336031 h 1341495"/>
              <a:gd name="connsiteX15" fmla="*/ 623918 w 874451"/>
              <a:gd name="connsiteY15" fmla="*/ 1336065 h 1341495"/>
              <a:gd name="connsiteX16" fmla="*/ 623914 w 874451"/>
              <a:gd name="connsiteY16" fmla="*/ 1336391 h 1341495"/>
              <a:gd name="connsiteX17" fmla="*/ 623918 w 874451"/>
              <a:gd name="connsiteY17" fmla="*/ 1336718 h 1341495"/>
              <a:gd name="connsiteX18" fmla="*/ 623912 w 874451"/>
              <a:gd name="connsiteY18" fmla="*/ 1336750 h 1341495"/>
              <a:gd name="connsiteX19" fmla="*/ 623870 w 874451"/>
              <a:gd name="connsiteY19" fmla="*/ 1341495 h 1341495"/>
              <a:gd name="connsiteX20" fmla="*/ 874394 w 874451"/>
              <a:gd name="connsiteY20" fmla="*/ 1341495 h 1341495"/>
              <a:gd name="connsiteX21" fmla="*/ 874444 w 874451"/>
              <a:gd name="connsiteY21" fmla="*/ 1335839 h 1341495"/>
              <a:gd name="connsiteX22" fmla="*/ 874451 w 874451"/>
              <a:gd name="connsiteY22" fmla="*/ 1335800 h 13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4451" h="1341495">
                <a:moveTo>
                  <a:pt x="874451" y="1335800"/>
                </a:moveTo>
                <a:cubicBezTo>
                  <a:pt x="874450" y="1335670"/>
                  <a:pt x="874448" y="1335541"/>
                  <a:pt x="874447" y="1335411"/>
                </a:cubicBezTo>
                <a:cubicBezTo>
                  <a:pt x="874448" y="1335281"/>
                  <a:pt x="874450" y="1335151"/>
                  <a:pt x="874451" y="1335022"/>
                </a:cubicBezTo>
                <a:cubicBezTo>
                  <a:pt x="874449" y="1335009"/>
                  <a:pt x="874446" y="1334995"/>
                  <a:pt x="874444" y="1334982"/>
                </a:cubicBezTo>
                <a:cubicBezTo>
                  <a:pt x="874243" y="1312294"/>
                  <a:pt x="874041" y="1289606"/>
                  <a:pt x="873840" y="1266918"/>
                </a:cubicBezTo>
                <a:cubicBezTo>
                  <a:pt x="868942" y="1220881"/>
                  <a:pt x="854936" y="1175043"/>
                  <a:pt x="831079" y="1132004"/>
                </a:cubicBezTo>
                <a:lnTo>
                  <a:pt x="284610" y="146147"/>
                </a:lnTo>
                <a:cubicBezTo>
                  <a:pt x="248824" y="81588"/>
                  <a:pt x="195953" y="32491"/>
                  <a:pt x="134764" y="1371"/>
                </a:cubicBezTo>
                <a:lnTo>
                  <a:pt x="130725" y="0"/>
                </a:lnTo>
                <a:lnTo>
                  <a:pt x="0" y="216105"/>
                </a:lnTo>
                <a:lnTo>
                  <a:pt x="3388" y="217255"/>
                </a:lnTo>
                <a:cubicBezTo>
                  <a:pt x="54720" y="243361"/>
                  <a:pt x="99074" y="284549"/>
                  <a:pt x="129095" y="338708"/>
                </a:cubicBezTo>
                <a:lnTo>
                  <a:pt x="587533" y="1165751"/>
                </a:lnTo>
                <a:cubicBezTo>
                  <a:pt x="607547" y="1201857"/>
                  <a:pt x="619297" y="1240311"/>
                  <a:pt x="623405" y="1278932"/>
                </a:cubicBezTo>
                <a:cubicBezTo>
                  <a:pt x="623574" y="1297965"/>
                  <a:pt x="623743" y="1316998"/>
                  <a:pt x="623912" y="1336031"/>
                </a:cubicBezTo>
                <a:cubicBezTo>
                  <a:pt x="623914" y="1336042"/>
                  <a:pt x="623916" y="1336054"/>
                  <a:pt x="623918" y="1336065"/>
                </a:cubicBezTo>
                <a:cubicBezTo>
                  <a:pt x="623917" y="1336173"/>
                  <a:pt x="623915" y="1336282"/>
                  <a:pt x="623914" y="1336391"/>
                </a:cubicBezTo>
                <a:cubicBezTo>
                  <a:pt x="623915" y="1336500"/>
                  <a:pt x="623917" y="1336608"/>
                  <a:pt x="623918" y="1336718"/>
                </a:cubicBezTo>
                <a:cubicBezTo>
                  <a:pt x="623916" y="1336729"/>
                  <a:pt x="623914" y="1336739"/>
                  <a:pt x="623912" y="1336750"/>
                </a:cubicBezTo>
                <a:lnTo>
                  <a:pt x="623870" y="1341495"/>
                </a:lnTo>
                <a:lnTo>
                  <a:pt x="874394" y="1341495"/>
                </a:lnTo>
                <a:lnTo>
                  <a:pt x="874444" y="1335839"/>
                </a:lnTo>
                <a:cubicBezTo>
                  <a:pt x="874446" y="1335826"/>
                  <a:pt x="874449" y="1335813"/>
                  <a:pt x="874451" y="13358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47">
            <a:extLst>
              <a:ext uri="{FF2B5EF4-FFF2-40B4-BE49-F238E27FC236}">
                <a16:creationId xmlns:a16="http://schemas.microsoft.com/office/drawing/2014/main" id="{C085C6FA-7E06-44BE-9089-5B47FCD426B1}"/>
              </a:ext>
            </a:extLst>
          </p:cNvPr>
          <p:cNvSpPr/>
          <p:nvPr/>
        </p:nvSpPr>
        <p:spPr>
          <a:xfrm rot="1800000" flipH="1">
            <a:off x="4921947" y="2570037"/>
            <a:ext cx="1589886" cy="256621"/>
          </a:xfrm>
          <a:custGeom>
            <a:avLst/>
            <a:gdLst>
              <a:gd name="connsiteX0" fmla="*/ 1589886 w 1589886"/>
              <a:gd name="connsiteY0" fmla="*/ 41088 h 256621"/>
              <a:gd name="connsiteX1" fmla="*/ 1586807 w 1589886"/>
              <a:gd name="connsiteY1" fmla="*/ 38906 h 256621"/>
              <a:gd name="connsiteX2" fmla="*/ 1387056 w 1589886"/>
              <a:gd name="connsiteY2" fmla="*/ 1990 h 256621"/>
              <a:gd name="connsiteX3" fmla="*/ 1289444 w 1589886"/>
              <a:gd name="connsiteY3" fmla="*/ 1099 h 256621"/>
              <a:gd name="connsiteX4" fmla="*/ 162261 w 1589886"/>
              <a:gd name="connsiteY4" fmla="*/ 1099 h 256621"/>
              <a:gd name="connsiteX5" fmla="*/ 23532 w 1589886"/>
              <a:gd name="connsiteY5" fmla="*/ 29108 h 256621"/>
              <a:gd name="connsiteX6" fmla="*/ 5687 w 1589886"/>
              <a:gd name="connsiteY6" fmla="*/ 38793 h 256621"/>
              <a:gd name="connsiteX7" fmla="*/ 0 w 1589886"/>
              <a:gd name="connsiteY7" fmla="*/ 41031 h 256621"/>
              <a:gd name="connsiteX8" fmla="*/ 124247 w 1589886"/>
              <a:gd name="connsiteY8" fmla="*/ 256572 h 256621"/>
              <a:gd name="connsiteX9" fmla="*/ 129017 w 1589886"/>
              <a:gd name="connsiteY9" fmla="*/ 254695 h 256621"/>
              <a:gd name="connsiteX10" fmla="*/ 143987 w 1589886"/>
              <a:gd name="connsiteY10" fmla="*/ 246570 h 256621"/>
              <a:gd name="connsiteX11" fmla="*/ 260368 w 1589886"/>
              <a:gd name="connsiteY11" fmla="*/ 223073 h 256621"/>
              <a:gd name="connsiteX12" fmla="*/ 1205971 w 1589886"/>
              <a:gd name="connsiteY12" fmla="*/ 223073 h 256621"/>
              <a:gd name="connsiteX13" fmla="*/ 1287859 w 1589886"/>
              <a:gd name="connsiteY13" fmla="*/ 223821 h 256621"/>
              <a:gd name="connsiteX14" fmla="*/ 1455431 w 1589886"/>
              <a:gd name="connsiteY14" fmla="*/ 254790 h 256621"/>
              <a:gd name="connsiteX15" fmla="*/ 1458015 w 1589886"/>
              <a:gd name="connsiteY15" fmla="*/ 256621 h 25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9886" h="256621">
                <a:moveTo>
                  <a:pt x="1589886" y="41088"/>
                </a:moveTo>
                <a:lnTo>
                  <a:pt x="1586807" y="38906"/>
                </a:lnTo>
                <a:cubicBezTo>
                  <a:pt x="1525618" y="7785"/>
                  <a:pt x="1456112" y="-5358"/>
                  <a:pt x="1387056" y="1990"/>
                </a:cubicBezTo>
                <a:lnTo>
                  <a:pt x="1289444" y="1099"/>
                </a:lnTo>
                <a:lnTo>
                  <a:pt x="162261" y="1099"/>
                </a:lnTo>
                <a:cubicBezTo>
                  <a:pt x="113052" y="1099"/>
                  <a:pt x="66171" y="11073"/>
                  <a:pt x="23532" y="29108"/>
                </a:cubicBezTo>
                <a:lnTo>
                  <a:pt x="5687" y="38793"/>
                </a:lnTo>
                <a:lnTo>
                  <a:pt x="0" y="41031"/>
                </a:lnTo>
                <a:lnTo>
                  <a:pt x="124247" y="256572"/>
                </a:lnTo>
                <a:lnTo>
                  <a:pt x="129017" y="254695"/>
                </a:lnTo>
                <a:lnTo>
                  <a:pt x="143987" y="246570"/>
                </a:lnTo>
                <a:cubicBezTo>
                  <a:pt x="179758" y="231440"/>
                  <a:pt x="219086" y="223073"/>
                  <a:pt x="260368" y="223073"/>
                </a:cubicBezTo>
                <a:lnTo>
                  <a:pt x="1205971" y="223073"/>
                </a:lnTo>
                <a:lnTo>
                  <a:pt x="1287859" y="223821"/>
                </a:lnTo>
                <a:cubicBezTo>
                  <a:pt x="1345790" y="217657"/>
                  <a:pt x="1404100" y="228683"/>
                  <a:pt x="1455431" y="254790"/>
                </a:cubicBezTo>
                <a:lnTo>
                  <a:pt x="1458015" y="2566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50">
            <a:extLst>
              <a:ext uri="{FF2B5EF4-FFF2-40B4-BE49-F238E27FC236}">
                <a16:creationId xmlns:a16="http://schemas.microsoft.com/office/drawing/2014/main" id="{408A2148-7E32-4492-ADC0-EC246DFAC22E}"/>
              </a:ext>
            </a:extLst>
          </p:cNvPr>
          <p:cNvSpPr/>
          <p:nvPr/>
        </p:nvSpPr>
        <p:spPr>
          <a:xfrm rot="12600000">
            <a:off x="3370695" y="3145384"/>
            <a:ext cx="874451" cy="1341495"/>
          </a:xfrm>
          <a:custGeom>
            <a:avLst/>
            <a:gdLst>
              <a:gd name="connsiteX0" fmla="*/ 874451 w 874451"/>
              <a:gd name="connsiteY0" fmla="*/ 1335800 h 1341495"/>
              <a:gd name="connsiteX1" fmla="*/ 874447 w 874451"/>
              <a:gd name="connsiteY1" fmla="*/ 1335411 h 1341495"/>
              <a:gd name="connsiteX2" fmla="*/ 874451 w 874451"/>
              <a:gd name="connsiteY2" fmla="*/ 1335022 h 1341495"/>
              <a:gd name="connsiteX3" fmla="*/ 874444 w 874451"/>
              <a:gd name="connsiteY3" fmla="*/ 1334982 h 1341495"/>
              <a:gd name="connsiteX4" fmla="*/ 873840 w 874451"/>
              <a:gd name="connsiteY4" fmla="*/ 1266918 h 1341495"/>
              <a:gd name="connsiteX5" fmla="*/ 831079 w 874451"/>
              <a:gd name="connsiteY5" fmla="*/ 1132004 h 1341495"/>
              <a:gd name="connsiteX6" fmla="*/ 284610 w 874451"/>
              <a:gd name="connsiteY6" fmla="*/ 146147 h 1341495"/>
              <a:gd name="connsiteX7" fmla="*/ 134764 w 874451"/>
              <a:gd name="connsiteY7" fmla="*/ 1371 h 1341495"/>
              <a:gd name="connsiteX8" fmla="*/ 130725 w 874451"/>
              <a:gd name="connsiteY8" fmla="*/ 0 h 1341495"/>
              <a:gd name="connsiteX9" fmla="*/ 0 w 874451"/>
              <a:gd name="connsiteY9" fmla="*/ 216105 h 1341495"/>
              <a:gd name="connsiteX10" fmla="*/ 3388 w 874451"/>
              <a:gd name="connsiteY10" fmla="*/ 217255 h 1341495"/>
              <a:gd name="connsiteX11" fmla="*/ 129095 w 874451"/>
              <a:gd name="connsiteY11" fmla="*/ 338708 h 1341495"/>
              <a:gd name="connsiteX12" fmla="*/ 587533 w 874451"/>
              <a:gd name="connsiteY12" fmla="*/ 1165751 h 1341495"/>
              <a:gd name="connsiteX13" fmla="*/ 623405 w 874451"/>
              <a:gd name="connsiteY13" fmla="*/ 1278932 h 1341495"/>
              <a:gd name="connsiteX14" fmla="*/ 623912 w 874451"/>
              <a:gd name="connsiteY14" fmla="*/ 1336031 h 1341495"/>
              <a:gd name="connsiteX15" fmla="*/ 623918 w 874451"/>
              <a:gd name="connsiteY15" fmla="*/ 1336065 h 1341495"/>
              <a:gd name="connsiteX16" fmla="*/ 623914 w 874451"/>
              <a:gd name="connsiteY16" fmla="*/ 1336391 h 1341495"/>
              <a:gd name="connsiteX17" fmla="*/ 623918 w 874451"/>
              <a:gd name="connsiteY17" fmla="*/ 1336718 h 1341495"/>
              <a:gd name="connsiteX18" fmla="*/ 623912 w 874451"/>
              <a:gd name="connsiteY18" fmla="*/ 1336750 h 1341495"/>
              <a:gd name="connsiteX19" fmla="*/ 623870 w 874451"/>
              <a:gd name="connsiteY19" fmla="*/ 1341495 h 1341495"/>
              <a:gd name="connsiteX20" fmla="*/ 874394 w 874451"/>
              <a:gd name="connsiteY20" fmla="*/ 1341495 h 1341495"/>
              <a:gd name="connsiteX21" fmla="*/ 874444 w 874451"/>
              <a:gd name="connsiteY21" fmla="*/ 1335839 h 1341495"/>
              <a:gd name="connsiteX22" fmla="*/ 874451 w 874451"/>
              <a:gd name="connsiteY22" fmla="*/ 1335800 h 13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4451" h="1341495">
                <a:moveTo>
                  <a:pt x="874451" y="1335800"/>
                </a:moveTo>
                <a:cubicBezTo>
                  <a:pt x="874450" y="1335670"/>
                  <a:pt x="874448" y="1335541"/>
                  <a:pt x="874447" y="1335411"/>
                </a:cubicBezTo>
                <a:cubicBezTo>
                  <a:pt x="874448" y="1335281"/>
                  <a:pt x="874450" y="1335151"/>
                  <a:pt x="874451" y="1335022"/>
                </a:cubicBezTo>
                <a:cubicBezTo>
                  <a:pt x="874449" y="1335009"/>
                  <a:pt x="874446" y="1334995"/>
                  <a:pt x="874444" y="1334982"/>
                </a:cubicBezTo>
                <a:cubicBezTo>
                  <a:pt x="874243" y="1312294"/>
                  <a:pt x="874041" y="1289606"/>
                  <a:pt x="873840" y="1266918"/>
                </a:cubicBezTo>
                <a:cubicBezTo>
                  <a:pt x="868942" y="1220881"/>
                  <a:pt x="854936" y="1175043"/>
                  <a:pt x="831079" y="1132004"/>
                </a:cubicBezTo>
                <a:lnTo>
                  <a:pt x="284610" y="146147"/>
                </a:lnTo>
                <a:cubicBezTo>
                  <a:pt x="248824" y="81588"/>
                  <a:pt x="195953" y="32491"/>
                  <a:pt x="134764" y="1371"/>
                </a:cubicBezTo>
                <a:lnTo>
                  <a:pt x="130725" y="0"/>
                </a:lnTo>
                <a:lnTo>
                  <a:pt x="0" y="216105"/>
                </a:lnTo>
                <a:lnTo>
                  <a:pt x="3388" y="217255"/>
                </a:lnTo>
                <a:cubicBezTo>
                  <a:pt x="54720" y="243361"/>
                  <a:pt x="99074" y="284549"/>
                  <a:pt x="129095" y="338708"/>
                </a:cubicBezTo>
                <a:lnTo>
                  <a:pt x="587533" y="1165751"/>
                </a:lnTo>
                <a:cubicBezTo>
                  <a:pt x="607547" y="1201857"/>
                  <a:pt x="619297" y="1240311"/>
                  <a:pt x="623405" y="1278932"/>
                </a:cubicBezTo>
                <a:cubicBezTo>
                  <a:pt x="623574" y="1297965"/>
                  <a:pt x="623743" y="1316998"/>
                  <a:pt x="623912" y="1336031"/>
                </a:cubicBezTo>
                <a:cubicBezTo>
                  <a:pt x="623914" y="1336042"/>
                  <a:pt x="623916" y="1336054"/>
                  <a:pt x="623918" y="1336065"/>
                </a:cubicBezTo>
                <a:cubicBezTo>
                  <a:pt x="623917" y="1336173"/>
                  <a:pt x="623915" y="1336282"/>
                  <a:pt x="623914" y="1336391"/>
                </a:cubicBezTo>
                <a:cubicBezTo>
                  <a:pt x="623915" y="1336500"/>
                  <a:pt x="623917" y="1336608"/>
                  <a:pt x="623918" y="1336718"/>
                </a:cubicBezTo>
                <a:cubicBezTo>
                  <a:pt x="623916" y="1336729"/>
                  <a:pt x="623914" y="1336739"/>
                  <a:pt x="623912" y="1336750"/>
                </a:cubicBezTo>
                <a:lnTo>
                  <a:pt x="623870" y="1341495"/>
                </a:lnTo>
                <a:lnTo>
                  <a:pt x="874394" y="1341495"/>
                </a:lnTo>
                <a:lnTo>
                  <a:pt x="874444" y="1335839"/>
                </a:lnTo>
                <a:cubicBezTo>
                  <a:pt x="874446" y="1335826"/>
                  <a:pt x="874449" y="1335813"/>
                  <a:pt x="874451" y="133580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51">
            <a:extLst>
              <a:ext uri="{FF2B5EF4-FFF2-40B4-BE49-F238E27FC236}">
                <a16:creationId xmlns:a16="http://schemas.microsoft.com/office/drawing/2014/main" id="{1F3A4A90-DD63-4AD3-8DF7-11D71A487404}"/>
              </a:ext>
            </a:extLst>
          </p:cNvPr>
          <p:cNvSpPr/>
          <p:nvPr/>
        </p:nvSpPr>
        <p:spPr>
          <a:xfrm rot="12600000">
            <a:off x="3670705" y="4737254"/>
            <a:ext cx="1589886" cy="256621"/>
          </a:xfrm>
          <a:custGeom>
            <a:avLst/>
            <a:gdLst>
              <a:gd name="connsiteX0" fmla="*/ 1589886 w 1589886"/>
              <a:gd name="connsiteY0" fmla="*/ 41088 h 256621"/>
              <a:gd name="connsiteX1" fmla="*/ 1586807 w 1589886"/>
              <a:gd name="connsiteY1" fmla="*/ 38906 h 256621"/>
              <a:gd name="connsiteX2" fmla="*/ 1387056 w 1589886"/>
              <a:gd name="connsiteY2" fmla="*/ 1990 h 256621"/>
              <a:gd name="connsiteX3" fmla="*/ 1289444 w 1589886"/>
              <a:gd name="connsiteY3" fmla="*/ 1099 h 256621"/>
              <a:gd name="connsiteX4" fmla="*/ 162261 w 1589886"/>
              <a:gd name="connsiteY4" fmla="*/ 1099 h 256621"/>
              <a:gd name="connsiteX5" fmla="*/ 23532 w 1589886"/>
              <a:gd name="connsiteY5" fmla="*/ 29108 h 256621"/>
              <a:gd name="connsiteX6" fmla="*/ 5687 w 1589886"/>
              <a:gd name="connsiteY6" fmla="*/ 38793 h 256621"/>
              <a:gd name="connsiteX7" fmla="*/ 0 w 1589886"/>
              <a:gd name="connsiteY7" fmla="*/ 41031 h 256621"/>
              <a:gd name="connsiteX8" fmla="*/ 124247 w 1589886"/>
              <a:gd name="connsiteY8" fmla="*/ 256572 h 256621"/>
              <a:gd name="connsiteX9" fmla="*/ 129017 w 1589886"/>
              <a:gd name="connsiteY9" fmla="*/ 254695 h 256621"/>
              <a:gd name="connsiteX10" fmla="*/ 143987 w 1589886"/>
              <a:gd name="connsiteY10" fmla="*/ 246570 h 256621"/>
              <a:gd name="connsiteX11" fmla="*/ 260368 w 1589886"/>
              <a:gd name="connsiteY11" fmla="*/ 223073 h 256621"/>
              <a:gd name="connsiteX12" fmla="*/ 1205971 w 1589886"/>
              <a:gd name="connsiteY12" fmla="*/ 223073 h 256621"/>
              <a:gd name="connsiteX13" fmla="*/ 1287859 w 1589886"/>
              <a:gd name="connsiteY13" fmla="*/ 223821 h 256621"/>
              <a:gd name="connsiteX14" fmla="*/ 1455431 w 1589886"/>
              <a:gd name="connsiteY14" fmla="*/ 254790 h 256621"/>
              <a:gd name="connsiteX15" fmla="*/ 1458015 w 1589886"/>
              <a:gd name="connsiteY15" fmla="*/ 256621 h 25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9886" h="256621">
                <a:moveTo>
                  <a:pt x="1589886" y="41088"/>
                </a:moveTo>
                <a:lnTo>
                  <a:pt x="1586807" y="38906"/>
                </a:lnTo>
                <a:cubicBezTo>
                  <a:pt x="1525618" y="7785"/>
                  <a:pt x="1456112" y="-5358"/>
                  <a:pt x="1387056" y="1990"/>
                </a:cubicBezTo>
                <a:lnTo>
                  <a:pt x="1289444" y="1099"/>
                </a:lnTo>
                <a:lnTo>
                  <a:pt x="162261" y="1099"/>
                </a:lnTo>
                <a:cubicBezTo>
                  <a:pt x="113052" y="1099"/>
                  <a:pt x="66171" y="11073"/>
                  <a:pt x="23532" y="29108"/>
                </a:cubicBezTo>
                <a:lnTo>
                  <a:pt x="5687" y="38793"/>
                </a:lnTo>
                <a:lnTo>
                  <a:pt x="0" y="41031"/>
                </a:lnTo>
                <a:lnTo>
                  <a:pt x="124247" y="256572"/>
                </a:lnTo>
                <a:lnTo>
                  <a:pt x="129017" y="254695"/>
                </a:lnTo>
                <a:lnTo>
                  <a:pt x="143987" y="246570"/>
                </a:lnTo>
                <a:cubicBezTo>
                  <a:pt x="179758" y="231440"/>
                  <a:pt x="219086" y="223073"/>
                  <a:pt x="260368" y="223073"/>
                </a:cubicBezTo>
                <a:lnTo>
                  <a:pt x="1205971" y="223073"/>
                </a:lnTo>
                <a:lnTo>
                  <a:pt x="1287859" y="223821"/>
                </a:lnTo>
                <a:cubicBezTo>
                  <a:pt x="1345790" y="217657"/>
                  <a:pt x="1404100" y="228683"/>
                  <a:pt x="1455431" y="254790"/>
                </a:cubicBezTo>
                <a:lnTo>
                  <a:pt x="1458015" y="2566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52">
            <a:extLst>
              <a:ext uri="{FF2B5EF4-FFF2-40B4-BE49-F238E27FC236}">
                <a16:creationId xmlns:a16="http://schemas.microsoft.com/office/drawing/2014/main" id="{5010BC6F-81BB-47C3-8CAF-82021C089F09}"/>
              </a:ext>
            </a:extLst>
          </p:cNvPr>
          <p:cNvSpPr/>
          <p:nvPr/>
        </p:nvSpPr>
        <p:spPr>
          <a:xfrm rot="12600000">
            <a:off x="5263534" y="4226832"/>
            <a:ext cx="925903" cy="1373482"/>
          </a:xfrm>
          <a:custGeom>
            <a:avLst/>
            <a:gdLst>
              <a:gd name="connsiteX0" fmla="*/ 925903 w 925903"/>
              <a:gd name="connsiteY0" fmla="*/ 217252 h 1373482"/>
              <a:gd name="connsiteX1" fmla="*/ 805059 w 925903"/>
              <a:gd name="connsiteY1" fmla="*/ 0 h 1373482"/>
              <a:gd name="connsiteX2" fmla="*/ 789617 w 925903"/>
              <a:gd name="connsiteY2" fmla="*/ 8381 h 1373482"/>
              <a:gd name="connsiteX3" fmla="*/ 739687 w 925903"/>
              <a:gd name="connsiteY3" fmla="*/ 28024 h 1373482"/>
              <a:gd name="connsiteX4" fmla="*/ 589842 w 925903"/>
              <a:gd name="connsiteY4" fmla="*/ 172800 h 1373482"/>
              <a:gd name="connsiteX5" fmla="*/ 43372 w 925903"/>
              <a:gd name="connsiteY5" fmla="*/ 1158657 h 1373482"/>
              <a:gd name="connsiteX6" fmla="*/ 611 w 925903"/>
              <a:gd name="connsiteY6" fmla="*/ 1293572 h 1373482"/>
              <a:gd name="connsiteX7" fmla="*/ 371 w 925903"/>
              <a:gd name="connsiteY7" fmla="*/ 1320620 h 1373482"/>
              <a:gd name="connsiteX8" fmla="*/ 0 w 925903"/>
              <a:gd name="connsiteY8" fmla="*/ 1322615 h 1373482"/>
              <a:gd name="connsiteX9" fmla="*/ 177 w 925903"/>
              <a:gd name="connsiteY9" fmla="*/ 1342534 h 1373482"/>
              <a:gd name="connsiteX10" fmla="*/ 1 w 925903"/>
              <a:gd name="connsiteY10" fmla="*/ 1362453 h 1373482"/>
              <a:gd name="connsiteX11" fmla="*/ 371 w 925903"/>
              <a:gd name="connsiteY11" fmla="*/ 1364447 h 1373482"/>
              <a:gd name="connsiteX12" fmla="*/ 451 w 925903"/>
              <a:gd name="connsiteY12" fmla="*/ 1373482 h 1373482"/>
              <a:gd name="connsiteX13" fmla="*/ 250910 w 925903"/>
              <a:gd name="connsiteY13" fmla="*/ 1369477 h 1373482"/>
              <a:gd name="connsiteX14" fmla="*/ 250843 w 925903"/>
              <a:gd name="connsiteY14" fmla="*/ 1361897 h 1373482"/>
              <a:gd name="connsiteX15" fmla="*/ 250532 w 925903"/>
              <a:gd name="connsiteY15" fmla="*/ 1360225 h 1373482"/>
              <a:gd name="connsiteX16" fmla="*/ 250679 w 925903"/>
              <a:gd name="connsiteY16" fmla="*/ 1343514 h 1373482"/>
              <a:gd name="connsiteX17" fmla="*/ 250531 w 925903"/>
              <a:gd name="connsiteY17" fmla="*/ 1326804 h 1373482"/>
              <a:gd name="connsiteX18" fmla="*/ 250843 w 925903"/>
              <a:gd name="connsiteY18" fmla="*/ 1325130 h 1373482"/>
              <a:gd name="connsiteX19" fmla="*/ 251044 w 925903"/>
              <a:gd name="connsiteY19" fmla="*/ 1302439 h 1373482"/>
              <a:gd name="connsiteX20" fmla="*/ 286916 w 925903"/>
              <a:gd name="connsiteY20" fmla="*/ 1189258 h 1373482"/>
              <a:gd name="connsiteX21" fmla="*/ 745355 w 925903"/>
              <a:gd name="connsiteY21" fmla="*/ 362215 h 1373482"/>
              <a:gd name="connsiteX22" fmla="*/ 871061 w 925903"/>
              <a:gd name="connsiteY22" fmla="*/ 240762 h 1373482"/>
              <a:gd name="connsiteX23" fmla="*/ 912947 w 925903"/>
              <a:gd name="connsiteY23" fmla="*/ 224283 h 137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5903" h="1373482">
                <a:moveTo>
                  <a:pt x="925903" y="217252"/>
                </a:moveTo>
                <a:lnTo>
                  <a:pt x="805059" y="0"/>
                </a:lnTo>
                <a:lnTo>
                  <a:pt x="789617" y="8381"/>
                </a:lnTo>
                <a:lnTo>
                  <a:pt x="739687" y="28024"/>
                </a:lnTo>
                <a:cubicBezTo>
                  <a:pt x="678498" y="59144"/>
                  <a:pt x="625627" y="108241"/>
                  <a:pt x="589842" y="172800"/>
                </a:cubicBezTo>
                <a:lnTo>
                  <a:pt x="43372" y="1158657"/>
                </a:lnTo>
                <a:cubicBezTo>
                  <a:pt x="19514" y="1201696"/>
                  <a:pt x="5509" y="1247535"/>
                  <a:pt x="611" y="1293572"/>
                </a:cubicBezTo>
                <a:lnTo>
                  <a:pt x="371" y="1320620"/>
                </a:lnTo>
                <a:cubicBezTo>
                  <a:pt x="247" y="1321285"/>
                  <a:pt x="124" y="1321949"/>
                  <a:pt x="0" y="1322615"/>
                </a:cubicBezTo>
                <a:cubicBezTo>
                  <a:pt x="59" y="1329254"/>
                  <a:pt x="118" y="1335894"/>
                  <a:pt x="177" y="1342534"/>
                </a:cubicBezTo>
                <a:lnTo>
                  <a:pt x="1" y="1362453"/>
                </a:lnTo>
                <a:cubicBezTo>
                  <a:pt x="124" y="1363118"/>
                  <a:pt x="248" y="1363783"/>
                  <a:pt x="371" y="1364447"/>
                </a:cubicBezTo>
                <a:lnTo>
                  <a:pt x="451" y="1373482"/>
                </a:lnTo>
                <a:lnTo>
                  <a:pt x="250910" y="1369477"/>
                </a:lnTo>
                <a:lnTo>
                  <a:pt x="250843" y="1361897"/>
                </a:lnTo>
                <a:cubicBezTo>
                  <a:pt x="250739" y="1361340"/>
                  <a:pt x="250635" y="1360782"/>
                  <a:pt x="250532" y="1360225"/>
                </a:cubicBezTo>
                <a:lnTo>
                  <a:pt x="250679" y="1343514"/>
                </a:lnTo>
                <a:cubicBezTo>
                  <a:pt x="250630" y="1337944"/>
                  <a:pt x="250580" y="1332373"/>
                  <a:pt x="250531" y="1326804"/>
                </a:cubicBezTo>
                <a:cubicBezTo>
                  <a:pt x="250635" y="1326246"/>
                  <a:pt x="250739" y="1325688"/>
                  <a:pt x="250843" y="1325130"/>
                </a:cubicBezTo>
                <a:lnTo>
                  <a:pt x="251044" y="1302439"/>
                </a:lnTo>
                <a:cubicBezTo>
                  <a:pt x="255152" y="1263818"/>
                  <a:pt x="266902" y="1225364"/>
                  <a:pt x="286916" y="1189258"/>
                </a:cubicBezTo>
                <a:lnTo>
                  <a:pt x="745355" y="362215"/>
                </a:lnTo>
                <a:cubicBezTo>
                  <a:pt x="775375" y="308056"/>
                  <a:pt x="819729" y="266869"/>
                  <a:pt x="871061" y="240762"/>
                </a:cubicBezTo>
                <a:lnTo>
                  <a:pt x="912947" y="22428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ACD1-6A3D-4203-87E7-E74035A7DAD1}"/>
              </a:ext>
            </a:extLst>
          </p:cNvPr>
          <p:cNvSpPr>
            <a:spLocks noChangeAspect="1"/>
          </p:cNvSpPr>
          <p:nvPr/>
        </p:nvSpPr>
        <p:spPr>
          <a:xfrm>
            <a:off x="4185247" y="2383703"/>
            <a:ext cx="547909" cy="547909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1778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01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709D32-AB42-4B1E-BA17-56D401AF5D54}"/>
              </a:ext>
            </a:extLst>
          </p:cNvPr>
          <p:cNvSpPr>
            <a:spLocks noChangeAspect="1"/>
          </p:cNvSpPr>
          <p:nvPr/>
        </p:nvSpPr>
        <p:spPr>
          <a:xfrm>
            <a:off x="4190544" y="4640734"/>
            <a:ext cx="547909" cy="54790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1778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05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C06B006-D45C-4281-B421-AA5BC3AC37BC}"/>
              </a:ext>
            </a:extLst>
          </p:cNvPr>
          <p:cNvSpPr>
            <a:spLocks noChangeAspect="1"/>
          </p:cNvSpPr>
          <p:nvPr/>
        </p:nvSpPr>
        <p:spPr>
          <a:xfrm>
            <a:off x="5505542" y="2363090"/>
            <a:ext cx="547909" cy="547909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>
            <a:outerShdw blurRad="1778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02</a:t>
            </a:r>
          </a:p>
        </p:txBody>
      </p:sp>
      <p:sp>
        <p:nvSpPr>
          <p:cNvPr id="38" name="Freeform: Shape 48">
            <a:extLst>
              <a:ext uri="{FF2B5EF4-FFF2-40B4-BE49-F238E27FC236}">
                <a16:creationId xmlns:a16="http://schemas.microsoft.com/office/drawing/2014/main" id="{85983518-21D0-4E96-A6F8-CCB37F3530C2}"/>
              </a:ext>
            </a:extLst>
          </p:cNvPr>
          <p:cNvSpPr/>
          <p:nvPr/>
        </p:nvSpPr>
        <p:spPr>
          <a:xfrm rot="1800000" flipH="1">
            <a:off x="5925935" y="3079519"/>
            <a:ext cx="925903" cy="1373482"/>
          </a:xfrm>
          <a:custGeom>
            <a:avLst/>
            <a:gdLst>
              <a:gd name="connsiteX0" fmla="*/ 925903 w 925903"/>
              <a:gd name="connsiteY0" fmla="*/ 217252 h 1373482"/>
              <a:gd name="connsiteX1" fmla="*/ 805059 w 925903"/>
              <a:gd name="connsiteY1" fmla="*/ 0 h 1373482"/>
              <a:gd name="connsiteX2" fmla="*/ 789617 w 925903"/>
              <a:gd name="connsiteY2" fmla="*/ 8381 h 1373482"/>
              <a:gd name="connsiteX3" fmla="*/ 739687 w 925903"/>
              <a:gd name="connsiteY3" fmla="*/ 28024 h 1373482"/>
              <a:gd name="connsiteX4" fmla="*/ 589842 w 925903"/>
              <a:gd name="connsiteY4" fmla="*/ 172800 h 1373482"/>
              <a:gd name="connsiteX5" fmla="*/ 43372 w 925903"/>
              <a:gd name="connsiteY5" fmla="*/ 1158657 h 1373482"/>
              <a:gd name="connsiteX6" fmla="*/ 611 w 925903"/>
              <a:gd name="connsiteY6" fmla="*/ 1293572 h 1373482"/>
              <a:gd name="connsiteX7" fmla="*/ 371 w 925903"/>
              <a:gd name="connsiteY7" fmla="*/ 1320620 h 1373482"/>
              <a:gd name="connsiteX8" fmla="*/ 0 w 925903"/>
              <a:gd name="connsiteY8" fmla="*/ 1322615 h 1373482"/>
              <a:gd name="connsiteX9" fmla="*/ 177 w 925903"/>
              <a:gd name="connsiteY9" fmla="*/ 1342534 h 1373482"/>
              <a:gd name="connsiteX10" fmla="*/ 1 w 925903"/>
              <a:gd name="connsiteY10" fmla="*/ 1362453 h 1373482"/>
              <a:gd name="connsiteX11" fmla="*/ 371 w 925903"/>
              <a:gd name="connsiteY11" fmla="*/ 1364447 h 1373482"/>
              <a:gd name="connsiteX12" fmla="*/ 451 w 925903"/>
              <a:gd name="connsiteY12" fmla="*/ 1373482 h 1373482"/>
              <a:gd name="connsiteX13" fmla="*/ 250910 w 925903"/>
              <a:gd name="connsiteY13" fmla="*/ 1369477 h 1373482"/>
              <a:gd name="connsiteX14" fmla="*/ 250843 w 925903"/>
              <a:gd name="connsiteY14" fmla="*/ 1361897 h 1373482"/>
              <a:gd name="connsiteX15" fmla="*/ 250532 w 925903"/>
              <a:gd name="connsiteY15" fmla="*/ 1360225 h 1373482"/>
              <a:gd name="connsiteX16" fmla="*/ 250679 w 925903"/>
              <a:gd name="connsiteY16" fmla="*/ 1343514 h 1373482"/>
              <a:gd name="connsiteX17" fmla="*/ 250531 w 925903"/>
              <a:gd name="connsiteY17" fmla="*/ 1326804 h 1373482"/>
              <a:gd name="connsiteX18" fmla="*/ 250843 w 925903"/>
              <a:gd name="connsiteY18" fmla="*/ 1325130 h 1373482"/>
              <a:gd name="connsiteX19" fmla="*/ 251044 w 925903"/>
              <a:gd name="connsiteY19" fmla="*/ 1302439 h 1373482"/>
              <a:gd name="connsiteX20" fmla="*/ 286916 w 925903"/>
              <a:gd name="connsiteY20" fmla="*/ 1189258 h 1373482"/>
              <a:gd name="connsiteX21" fmla="*/ 745355 w 925903"/>
              <a:gd name="connsiteY21" fmla="*/ 362215 h 1373482"/>
              <a:gd name="connsiteX22" fmla="*/ 871061 w 925903"/>
              <a:gd name="connsiteY22" fmla="*/ 240762 h 1373482"/>
              <a:gd name="connsiteX23" fmla="*/ 912947 w 925903"/>
              <a:gd name="connsiteY23" fmla="*/ 224283 h 137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25903" h="1373482">
                <a:moveTo>
                  <a:pt x="925903" y="217252"/>
                </a:moveTo>
                <a:lnTo>
                  <a:pt x="805059" y="0"/>
                </a:lnTo>
                <a:lnTo>
                  <a:pt x="789617" y="8381"/>
                </a:lnTo>
                <a:lnTo>
                  <a:pt x="739687" y="28024"/>
                </a:lnTo>
                <a:cubicBezTo>
                  <a:pt x="678498" y="59144"/>
                  <a:pt x="625627" y="108241"/>
                  <a:pt x="589842" y="172800"/>
                </a:cubicBezTo>
                <a:lnTo>
                  <a:pt x="43372" y="1158657"/>
                </a:lnTo>
                <a:cubicBezTo>
                  <a:pt x="19514" y="1201696"/>
                  <a:pt x="5509" y="1247535"/>
                  <a:pt x="611" y="1293572"/>
                </a:cubicBezTo>
                <a:lnTo>
                  <a:pt x="371" y="1320620"/>
                </a:lnTo>
                <a:cubicBezTo>
                  <a:pt x="247" y="1321285"/>
                  <a:pt x="124" y="1321949"/>
                  <a:pt x="0" y="1322615"/>
                </a:cubicBezTo>
                <a:cubicBezTo>
                  <a:pt x="59" y="1329254"/>
                  <a:pt x="118" y="1335894"/>
                  <a:pt x="177" y="1342534"/>
                </a:cubicBezTo>
                <a:lnTo>
                  <a:pt x="1" y="1362453"/>
                </a:lnTo>
                <a:cubicBezTo>
                  <a:pt x="124" y="1363118"/>
                  <a:pt x="248" y="1363783"/>
                  <a:pt x="371" y="1364447"/>
                </a:cubicBezTo>
                <a:lnTo>
                  <a:pt x="451" y="1373482"/>
                </a:lnTo>
                <a:lnTo>
                  <a:pt x="250910" y="1369477"/>
                </a:lnTo>
                <a:lnTo>
                  <a:pt x="250843" y="1361897"/>
                </a:lnTo>
                <a:cubicBezTo>
                  <a:pt x="250739" y="1361340"/>
                  <a:pt x="250635" y="1360782"/>
                  <a:pt x="250532" y="1360225"/>
                </a:cubicBezTo>
                <a:lnTo>
                  <a:pt x="250679" y="1343514"/>
                </a:lnTo>
                <a:cubicBezTo>
                  <a:pt x="250630" y="1337944"/>
                  <a:pt x="250580" y="1332373"/>
                  <a:pt x="250531" y="1326804"/>
                </a:cubicBezTo>
                <a:cubicBezTo>
                  <a:pt x="250635" y="1326246"/>
                  <a:pt x="250739" y="1325688"/>
                  <a:pt x="250843" y="1325130"/>
                </a:cubicBezTo>
                <a:lnTo>
                  <a:pt x="251044" y="1302439"/>
                </a:lnTo>
                <a:cubicBezTo>
                  <a:pt x="255152" y="1263818"/>
                  <a:pt x="266902" y="1225364"/>
                  <a:pt x="286916" y="1189258"/>
                </a:cubicBezTo>
                <a:lnTo>
                  <a:pt x="745355" y="362215"/>
                </a:lnTo>
                <a:cubicBezTo>
                  <a:pt x="775375" y="308056"/>
                  <a:pt x="819729" y="266869"/>
                  <a:pt x="871061" y="240762"/>
                </a:cubicBezTo>
                <a:lnTo>
                  <a:pt x="912947" y="2242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21B5EB-2A2A-4917-A744-0F3722A4B329}"/>
              </a:ext>
            </a:extLst>
          </p:cNvPr>
          <p:cNvSpPr>
            <a:spLocks noChangeAspect="1"/>
          </p:cNvSpPr>
          <p:nvPr/>
        </p:nvSpPr>
        <p:spPr>
          <a:xfrm>
            <a:off x="5497120" y="4643883"/>
            <a:ext cx="547909" cy="547909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1778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04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7CA926F-08C0-42A8-BB22-04934B8121FA}"/>
              </a:ext>
            </a:extLst>
          </p:cNvPr>
          <p:cNvSpPr>
            <a:spLocks noChangeAspect="1"/>
          </p:cNvSpPr>
          <p:nvPr/>
        </p:nvSpPr>
        <p:spPr>
          <a:xfrm>
            <a:off x="3544133" y="3531404"/>
            <a:ext cx="547909" cy="547909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1778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06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F478AC-55E1-437E-92F4-2F440B06666D}"/>
              </a:ext>
            </a:extLst>
          </p:cNvPr>
          <p:cNvSpPr>
            <a:spLocks noChangeAspect="1"/>
          </p:cNvSpPr>
          <p:nvPr/>
        </p:nvSpPr>
        <p:spPr>
          <a:xfrm>
            <a:off x="6152537" y="3500306"/>
            <a:ext cx="547909" cy="54790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77800" sx="102000" sy="102000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4BF2AB-5327-46BC-A9E4-7AC806740C04}"/>
              </a:ext>
            </a:extLst>
          </p:cNvPr>
          <p:cNvSpPr txBox="1"/>
          <p:nvPr/>
        </p:nvSpPr>
        <p:spPr>
          <a:xfrm>
            <a:off x="4423463" y="3175196"/>
            <a:ext cx="1432152" cy="116955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Lucida Calligraphy" panose="03010101010101010101" pitchFamily="66" charset="0"/>
              </a:rPr>
              <a:t>Deal Status**</a:t>
            </a:r>
          </a:p>
          <a:p>
            <a:pPr algn="ctr"/>
            <a:endParaRPr lang="en-US" sz="1400" b="1" dirty="0"/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Lucida Calligraphy" panose="03010101010101010101" pitchFamily="66" charset="0"/>
              </a:rPr>
              <a:t>End Game</a:t>
            </a:r>
          </a:p>
          <a:p>
            <a:pPr algn="ctr"/>
            <a:endParaRPr lang="en-US" sz="1400" b="1" dirty="0">
              <a:solidFill>
                <a:schemeClr val="accent6">
                  <a:lumMod val="50000"/>
                </a:schemeClr>
              </a:solidFill>
              <a:latin typeface="Lucida Calligraphy" panose="03010101010101010101" pitchFamily="66" charset="0"/>
            </a:endParaRPr>
          </a:p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Lucida Calligraphy" panose="03010101010101010101" pitchFamily="66" charset="0"/>
              </a:rPr>
              <a:t>Win / Loss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03DF712-A3A0-4AFD-9F96-B61DDA61A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99" y="197005"/>
            <a:ext cx="10515600" cy="5346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Dependent and independent of the 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980E16-A938-4AAB-85F6-132BCF99737E}"/>
              </a:ext>
            </a:extLst>
          </p:cNvPr>
          <p:cNvSpPr txBox="1"/>
          <p:nvPr/>
        </p:nvSpPr>
        <p:spPr>
          <a:xfrm>
            <a:off x="9533588" y="6043738"/>
            <a:ext cx="255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** Dependent variable</a:t>
            </a:r>
          </a:p>
          <a:p>
            <a:r>
              <a:rPr lang="en-US" dirty="0">
                <a:solidFill>
                  <a:schemeClr val="bg1"/>
                </a:solidFill>
              </a:rPr>
              <a:t>*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84260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6">
            <a:extLst>
              <a:ext uri="{FF2B5EF4-FFF2-40B4-BE49-F238E27FC236}">
                <a16:creationId xmlns:a16="http://schemas.microsoft.com/office/drawing/2014/main" id="{893A51EA-DD0D-49C6-A21B-72B791B19550}"/>
              </a:ext>
            </a:extLst>
          </p:cNvPr>
          <p:cNvSpPr/>
          <p:nvPr/>
        </p:nvSpPr>
        <p:spPr>
          <a:xfrm>
            <a:off x="2295584" y="2738069"/>
            <a:ext cx="290213" cy="865887"/>
          </a:xfrm>
          <a:custGeom>
            <a:avLst/>
            <a:gdLst>
              <a:gd name="connsiteX0" fmla="*/ 0 w 354806"/>
              <a:gd name="connsiteY0" fmla="*/ 0 h 966787"/>
              <a:gd name="connsiteX1" fmla="*/ 0 w 354806"/>
              <a:gd name="connsiteY1" fmla="*/ 942975 h 966787"/>
              <a:gd name="connsiteX2" fmla="*/ 354806 w 354806"/>
              <a:gd name="connsiteY2" fmla="*/ 966787 h 966787"/>
              <a:gd name="connsiteX3" fmla="*/ 354806 w 354806"/>
              <a:gd name="connsiteY3" fmla="*/ 111919 h 966787"/>
              <a:gd name="connsiteX4" fmla="*/ 0 w 354806"/>
              <a:gd name="connsiteY4" fmla="*/ 0 h 96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806" h="966787">
                <a:moveTo>
                  <a:pt x="0" y="0"/>
                </a:moveTo>
                <a:lnTo>
                  <a:pt x="0" y="942975"/>
                </a:lnTo>
                <a:lnTo>
                  <a:pt x="354806" y="966787"/>
                </a:lnTo>
                <a:lnTo>
                  <a:pt x="354806" y="111919"/>
                </a:lnTo>
                <a:lnTo>
                  <a:pt x="0" y="0"/>
                </a:lnTo>
                <a:close/>
              </a:path>
            </a:pathLst>
          </a:custGeom>
          <a:solidFill>
            <a:srgbClr val="2B6CA7"/>
          </a:solidFill>
          <a:ln w="19050" cap="flat" cmpd="sng" algn="ctr">
            <a:solidFill>
              <a:srgbClr val="2B6CA7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178">
              <a:defRPr/>
            </a:pPr>
            <a:endParaRPr lang="en-US" sz="1632" kern="0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4" name="Freeform: Shape 37">
            <a:extLst>
              <a:ext uri="{FF2B5EF4-FFF2-40B4-BE49-F238E27FC236}">
                <a16:creationId xmlns:a16="http://schemas.microsoft.com/office/drawing/2014/main" id="{D1FFB847-74E5-42D6-98E0-5D8E47DD38F9}"/>
              </a:ext>
            </a:extLst>
          </p:cNvPr>
          <p:cNvSpPr/>
          <p:nvPr/>
        </p:nvSpPr>
        <p:spPr>
          <a:xfrm>
            <a:off x="2295584" y="1699436"/>
            <a:ext cx="290213" cy="919115"/>
          </a:xfrm>
          <a:custGeom>
            <a:avLst/>
            <a:gdLst>
              <a:gd name="connsiteX0" fmla="*/ 0 w 352425"/>
              <a:gd name="connsiteY0" fmla="*/ 0 h 1028700"/>
              <a:gd name="connsiteX1" fmla="*/ 0 w 352425"/>
              <a:gd name="connsiteY1" fmla="*/ 935831 h 1028700"/>
              <a:gd name="connsiteX2" fmla="*/ 352425 w 352425"/>
              <a:gd name="connsiteY2" fmla="*/ 1028700 h 1028700"/>
              <a:gd name="connsiteX3" fmla="*/ 352425 w 352425"/>
              <a:gd name="connsiteY3" fmla="*/ 185737 h 1028700"/>
              <a:gd name="connsiteX4" fmla="*/ 0 w 352425"/>
              <a:gd name="connsiteY4" fmla="*/ 0 h 1028700"/>
              <a:gd name="connsiteX0" fmla="*/ 0 w 357724"/>
              <a:gd name="connsiteY0" fmla="*/ 0 h 1028700"/>
              <a:gd name="connsiteX1" fmla="*/ 0 w 357724"/>
              <a:gd name="connsiteY1" fmla="*/ 935831 h 1028700"/>
              <a:gd name="connsiteX2" fmla="*/ 352425 w 357724"/>
              <a:gd name="connsiteY2" fmla="*/ 1028700 h 1028700"/>
              <a:gd name="connsiteX3" fmla="*/ 357724 w 357724"/>
              <a:gd name="connsiteY3" fmla="*/ 173719 h 1028700"/>
              <a:gd name="connsiteX4" fmla="*/ 0 w 357724"/>
              <a:gd name="connsiteY4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724" h="1028700">
                <a:moveTo>
                  <a:pt x="0" y="0"/>
                </a:moveTo>
                <a:lnTo>
                  <a:pt x="0" y="935831"/>
                </a:lnTo>
                <a:lnTo>
                  <a:pt x="352425" y="1028700"/>
                </a:lnTo>
                <a:cubicBezTo>
                  <a:pt x="354191" y="743706"/>
                  <a:pt x="355958" y="458713"/>
                  <a:pt x="357724" y="173719"/>
                </a:cubicBezTo>
                <a:lnTo>
                  <a:pt x="0" y="0"/>
                </a:lnTo>
                <a:close/>
              </a:path>
            </a:pathLst>
          </a:custGeom>
          <a:solidFill>
            <a:srgbClr val="2E3948"/>
          </a:solidFill>
          <a:ln w="19050" cap="flat" cmpd="sng" algn="ctr">
            <a:solidFill>
              <a:srgbClr val="2E394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178">
              <a:defRPr/>
            </a:pPr>
            <a:endParaRPr lang="en-US" sz="1632" kern="0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A3CA4D80-4413-41A4-BC25-39B4A33CB000}"/>
              </a:ext>
            </a:extLst>
          </p:cNvPr>
          <p:cNvSpPr/>
          <p:nvPr/>
        </p:nvSpPr>
        <p:spPr>
          <a:xfrm rot="5400000">
            <a:off x="2019538" y="4063378"/>
            <a:ext cx="842304" cy="290213"/>
          </a:xfrm>
          <a:prstGeom prst="trapezoid">
            <a:avLst>
              <a:gd name="adj" fmla="val 12115"/>
            </a:avLst>
          </a:prstGeom>
          <a:solidFill>
            <a:srgbClr val="C85C12"/>
          </a:solidFill>
          <a:ln w="19050" cap="flat" cmpd="sng" algn="ctr">
            <a:solidFill>
              <a:srgbClr val="C85C1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178">
              <a:defRPr/>
            </a:pPr>
            <a:endParaRPr lang="en-US" sz="1632" kern="0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7" name="Freeform: Shape 40">
            <a:extLst>
              <a:ext uri="{FF2B5EF4-FFF2-40B4-BE49-F238E27FC236}">
                <a16:creationId xmlns:a16="http://schemas.microsoft.com/office/drawing/2014/main" id="{17B28BFE-2AE1-4C89-B21D-31C224F5BB63}"/>
              </a:ext>
            </a:extLst>
          </p:cNvPr>
          <p:cNvSpPr/>
          <p:nvPr/>
        </p:nvSpPr>
        <p:spPr>
          <a:xfrm flipV="1">
            <a:off x="2295584" y="4811154"/>
            <a:ext cx="290213" cy="865887"/>
          </a:xfrm>
          <a:custGeom>
            <a:avLst/>
            <a:gdLst>
              <a:gd name="connsiteX0" fmla="*/ 0 w 354806"/>
              <a:gd name="connsiteY0" fmla="*/ 0 h 966787"/>
              <a:gd name="connsiteX1" fmla="*/ 0 w 354806"/>
              <a:gd name="connsiteY1" fmla="*/ 942975 h 966787"/>
              <a:gd name="connsiteX2" fmla="*/ 354806 w 354806"/>
              <a:gd name="connsiteY2" fmla="*/ 966787 h 966787"/>
              <a:gd name="connsiteX3" fmla="*/ 354806 w 354806"/>
              <a:gd name="connsiteY3" fmla="*/ 111919 h 966787"/>
              <a:gd name="connsiteX4" fmla="*/ 0 w 354806"/>
              <a:gd name="connsiteY4" fmla="*/ 0 h 96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806" h="966787">
                <a:moveTo>
                  <a:pt x="0" y="0"/>
                </a:moveTo>
                <a:lnTo>
                  <a:pt x="0" y="942975"/>
                </a:lnTo>
                <a:lnTo>
                  <a:pt x="354806" y="966787"/>
                </a:lnTo>
                <a:lnTo>
                  <a:pt x="354806" y="111919"/>
                </a:lnTo>
                <a:lnTo>
                  <a:pt x="0" y="0"/>
                </a:lnTo>
                <a:close/>
              </a:path>
            </a:pathLst>
          </a:custGeom>
          <a:solidFill>
            <a:srgbClr val="7D7D7D"/>
          </a:solidFill>
          <a:ln w="19050" cap="flat" cmpd="sng" algn="ctr">
            <a:solidFill>
              <a:srgbClr val="7D7D7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178">
              <a:defRPr/>
            </a:pPr>
            <a:endParaRPr lang="en-US" sz="1632" kern="0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8" name="Rectangle: Top Corners Rounded 41">
            <a:extLst>
              <a:ext uri="{FF2B5EF4-FFF2-40B4-BE49-F238E27FC236}">
                <a16:creationId xmlns:a16="http://schemas.microsoft.com/office/drawing/2014/main" id="{D10DF6C2-0CB1-4D9D-88C8-7D191103DAC2}"/>
              </a:ext>
            </a:extLst>
          </p:cNvPr>
          <p:cNvSpPr/>
          <p:nvPr/>
        </p:nvSpPr>
        <p:spPr>
          <a:xfrm rot="16200000">
            <a:off x="986758" y="2295967"/>
            <a:ext cx="845762" cy="1732984"/>
          </a:xfrm>
          <a:prstGeom prst="round2SameRect">
            <a:avLst>
              <a:gd name="adj1" fmla="val 7731"/>
              <a:gd name="adj2" fmla="val 0"/>
            </a:avLst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178">
              <a:defRPr/>
            </a:pPr>
            <a:endParaRPr lang="en-US" sz="1632" kern="0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9" name="Rectangle: Top Corners Rounded 42">
            <a:extLst>
              <a:ext uri="{FF2B5EF4-FFF2-40B4-BE49-F238E27FC236}">
                <a16:creationId xmlns:a16="http://schemas.microsoft.com/office/drawing/2014/main" id="{63320050-5A6C-4F54-9F30-E7546236C7FF}"/>
              </a:ext>
            </a:extLst>
          </p:cNvPr>
          <p:cNvSpPr/>
          <p:nvPr/>
        </p:nvSpPr>
        <p:spPr>
          <a:xfrm rot="16200000">
            <a:off x="986758" y="3341183"/>
            <a:ext cx="845762" cy="1732984"/>
          </a:xfrm>
          <a:prstGeom prst="round2SameRect">
            <a:avLst>
              <a:gd name="adj1" fmla="val 8752"/>
              <a:gd name="adj2" fmla="val 0"/>
            </a:avLst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29178">
              <a:defRPr/>
            </a:pPr>
            <a:endParaRPr lang="en-US" sz="1632" kern="0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11" name="Rectangle: Top Corners Rounded 44">
            <a:extLst>
              <a:ext uri="{FF2B5EF4-FFF2-40B4-BE49-F238E27FC236}">
                <a16:creationId xmlns:a16="http://schemas.microsoft.com/office/drawing/2014/main" id="{8221F39D-6FC1-415B-B657-9CB48C9D9EFD}"/>
              </a:ext>
            </a:extLst>
          </p:cNvPr>
          <p:cNvSpPr/>
          <p:nvPr/>
        </p:nvSpPr>
        <p:spPr>
          <a:xfrm rot="16200000">
            <a:off x="986758" y="4386399"/>
            <a:ext cx="845762" cy="1732984"/>
          </a:xfrm>
          <a:prstGeom prst="round2SameRect">
            <a:avLst>
              <a:gd name="adj1" fmla="val 8242"/>
              <a:gd name="adj2" fmla="val 0"/>
            </a:avLst>
          </a:prstGeom>
          <a:solidFill>
            <a:schemeClr val="accent3"/>
          </a:solidFill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29178">
              <a:defRPr/>
            </a:pPr>
            <a:endParaRPr lang="en-US" sz="1632" kern="0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12" name="Rectangle: Top Corners Rounded 45">
            <a:extLst>
              <a:ext uri="{FF2B5EF4-FFF2-40B4-BE49-F238E27FC236}">
                <a16:creationId xmlns:a16="http://schemas.microsoft.com/office/drawing/2014/main" id="{F742A183-FAD2-43CF-B963-D0D7AC839322}"/>
              </a:ext>
            </a:extLst>
          </p:cNvPr>
          <p:cNvSpPr/>
          <p:nvPr/>
        </p:nvSpPr>
        <p:spPr>
          <a:xfrm rot="16200000">
            <a:off x="986758" y="1250751"/>
            <a:ext cx="845762" cy="1732984"/>
          </a:xfrm>
          <a:prstGeom prst="round2SameRect">
            <a:avLst>
              <a:gd name="adj1" fmla="val 7476"/>
              <a:gd name="adj2" fmla="val 0"/>
            </a:avLst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178">
              <a:defRPr/>
            </a:pPr>
            <a:endParaRPr lang="en-US" sz="1632" kern="0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13" name="Arrow: Pentagon 46">
            <a:extLst>
              <a:ext uri="{FF2B5EF4-FFF2-40B4-BE49-F238E27FC236}">
                <a16:creationId xmlns:a16="http://schemas.microsoft.com/office/drawing/2014/main" id="{768BADD3-4871-47A8-AC7F-FC5F18C58DB1}"/>
              </a:ext>
            </a:extLst>
          </p:cNvPr>
          <p:cNvSpPr/>
          <p:nvPr/>
        </p:nvSpPr>
        <p:spPr>
          <a:xfrm>
            <a:off x="2597224" y="1851865"/>
            <a:ext cx="6371590" cy="768875"/>
          </a:xfrm>
          <a:prstGeom prst="homePlate">
            <a:avLst>
              <a:gd name="adj" fmla="val 30803"/>
            </a:avLst>
          </a:prstGeom>
          <a:solidFill>
            <a:srgbClr val="FFFFFF"/>
          </a:solidFill>
          <a:ln w="19050" cap="flat" cmpd="sng" algn="ctr">
            <a:solidFill>
              <a:schemeClr val="tx2"/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124377" rIns="41459" rtlCol="0" anchor="ctr"/>
          <a:lstStyle/>
          <a:p>
            <a:pPr defTabSz="829178">
              <a:lnSpc>
                <a:spcPct val="110000"/>
              </a:lnSpc>
              <a:spcBef>
                <a:spcPts val="181"/>
              </a:spcBef>
              <a:buClr>
                <a:srgbClr val="44546A"/>
              </a:buClr>
              <a:buSzPct val="82000"/>
              <a:defRPr/>
            </a:pPr>
            <a:r>
              <a:rPr lang="en-US" sz="1270" b="1" kern="0" dirty="0">
                <a:solidFill>
                  <a:srgbClr val="000000"/>
                </a:solidFill>
                <a:latin typeface="Book Antiqua"/>
              </a:rPr>
              <a:t>Client Category</a:t>
            </a:r>
            <a:r>
              <a:rPr lang="en-US" sz="1270" kern="0" dirty="0">
                <a:solidFill>
                  <a:srgbClr val="000000"/>
                </a:solidFill>
                <a:latin typeface="Book Antiqua"/>
              </a:rPr>
              <a:t>: 79 missing values found, and imputed using mode</a:t>
            </a:r>
          </a:p>
        </p:txBody>
      </p:sp>
      <p:sp>
        <p:nvSpPr>
          <p:cNvPr id="15" name="Arrow: Pentagon 48">
            <a:extLst>
              <a:ext uri="{FF2B5EF4-FFF2-40B4-BE49-F238E27FC236}">
                <a16:creationId xmlns:a16="http://schemas.microsoft.com/office/drawing/2014/main" id="{A6290A56-3E66-4D34-B8A6-0A63AAC4B71F}"/>
              </a:ext>
            </a:extLst>
          </p:cNvPr>
          <p:cNvSpPr/>
          <p:nvPr/>
        </p:nvSpPr>
        <p:spPr>
          <a:xfrm>
            <a:off x="2597224" y="4809490"/>
            <a:ext cx="6371590" cy="768875"/>
          </a:xfrm>
          <a:prstGeom prst="homePlate">
            <a:avLst>
              <a:gd name="adj" fmla="val 30803"/>
            </a:avLst>
          </a:prstGeom>
          <a:solidFill>
            <a:srgbClr val="FFFFFF"/>
          </a:solidFill>
          <a:ln w="19050" cap="flat" cmpd="sng" algn="ctr">
            <a:solidFill>
              <a:schemeClr val="accent3"/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124377" rIns="41459" rtlCol="0" anchor="ctr"/>
          <a:lstStyle/>
          <a:p>
            <a:pPr defTabSz="829178">
              <a:lnSpc>
                <a:spcPct val="110000"/>
              </a:lnSpc>
              <a:spcBef>
                <a:spcPts val="181"/>
              </a:spcBef>
              <a:buClr>
                <a:srgbClr val="A5A5A5"/>
              </a:buClr>
              <a:buSzPct val="82000"/>
              <a:defRPr/>
            </a:pPr>
            <a:r>
              <a:rPr lang="en-US" sz="1270" kern="0" dirty="0">
                <a:solidFill>
                  <a:srgbClr val="000000"/>
                </a:solidFill>
                <a:latin typeface="Book Antiqua"/>
              </a:rPr>
              <a:t>   There is no start and end date and we decided to drop the variable as this will </a:t>
            </a:r>
          </a:p>
          <a:p>
            <a:pPr defTabSz="829178">
              <a:lnSpc>
                <a:spcPct val="110000"/>
              </a:lnSpc>
              <a:spcBef>
                <a:spcPts val="181"/>
              </a:spcBef>
              <a:buClr>
                <a:srgbClr val="A5A5A5"/>
              </a:buClr>
              <a:buSzPct val="82000"/>
              <a:defRPr/>
            </a:pPr>
            <a:r>
              <a:rPr lang="en-US" sz="1270" kern="0" dirty="0">
                <a:solidFill>
                  <a:srgbClr val="000000"/>
                </a:solidFill>
                <a:latin typeface="Book Antiqua"/>
              </a:rPr>
              <a:t>   not bring any valuable insights to the model</a:t>
            </a:r>
          </a:p>
        </p:txBody>
      </p:sp>
      <p:sp>
        <p:nvSpPr>
          <p:cNvPr id="16" name="Arrow: Pentagon 49">
            <a:extLst>
              <a:ext uri="{FF2B5EF4-FFF2-40B4-BE49-F238E27FC236}">
                <a16:creationId xmlns:a16="http://schemas.microsoft.com/office/drawing/2014/main" id="{B2E5A2C4-9D07-4EAF-8B34-2E1F14EC9607}"/>
              </a:ext>
            </a:extLst>
          </p:cNvPr>
          <p:cNvSpPr/>
          <p:nvPr/>
        </p:nvSpPr>
        <p:spPr>
          <a:xfrm>
            <a:off x="2597224" y="3823616"/>
            <a:ext cx="6371590" cy="768875"/>
          </a:xfrm>
          <a:prstGeom prst="homePlate">
            <a:avLst>
              <a:gd name="adj" fmla="val 30803"/>
            </a:avLst>
          </a:prstGeom>
          <a:solidFill>
            <a:srgbClr val="FFFFFF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124377" rIns="41459" rtlCol="0" anchor="ctr"/>
          <a:lstStyle/>
          <a:p>
            <a:pPr defTabSz="829178">
              <a:lnSpc>
                <a:spcPct val="110000"/>
              </a:lnSpc>
              <a:spcBef>
                <a:spcPts val="181"/>
              </a:spcBef>
              <a:buClr>
                <a:srgbClr val="ED7D31"/>
              </a:buClr>
              <a:buSzPct val="82000"/>
              <a:defRPr/>
            </a:pPr>
            <a:r>
              <a:rPr lang="en-US" sz="1270" kern="0" dirty="0">
                <a:solidFill>
                  <a:srgbClr val="000000"/>
                </a:solidFill>
                <a:latin typeface="Book Antiqua"/>
              </a:rPr>
              <a:t>14 duplicate rows were found and removed from the dataset</a:t>
            </a:r>
          </a:p>
        </p:txBody>
      </p:sp>
      <p:sp>
        <p:nvSpPr>
          <p:cNvPr id="17" name="Arrow: Pentagon 50">
            <a:extLst>
              <a:ext uri="{FF2B5EF4-FFF2-40B4-BE49-F238E27FC236}">
                <a16:creationId xmlns:a16="http://schemas.microsoft.com/office/drawing/2014/main" id="{46FF31FD-B1DC-4FBF-B8FF-8996327D4FA4}"/>
              </a:ext>
            </a:extLst>
          </p:cNvPr>
          <p:cNvSpPr/>
          <p:nvPr/>
        </p:nvSpPr>
        <p:spPr>
          <a:xfrm>
            <a:off x="2597224" y="2837740"/>
            <a:ext cx="6371590" cy="768875"/>
          </a:xfrm>
          <a:prstGeom prst="homePlate">
            <a:avLst>
              <a:gd name="adj" fmla="val 30803"/>
            </a:avLst>
          </a:prstGeom>
          <a:solidFill>
            <a:srgbClr val="FFFFFF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124377" rIns="41459" rtlCol="0" anchor="ctr"/>
          <a:lstStyle/>
          <a:p>
            <a:pPr defTabSz="829178">
              <a:lnSpc>
                <a:spcPct val="110000"/>
              </a:lnSpc>
              <a:spcBef>
                <a:spcPts val="181"/>
              </a:spcBef>
              <a:buClr>
                <a:srgbClr val="5B9BD5"/>
              </a:buClr>
              <a:buSzPct val="82000"/>
              <a:defRPr/>
            </a:pPr>
            <a:r>
              <a:rPr lang="en-US" sz="1270" b="1" kern="0" dirty="0">
                <a:solidFill>
                  <a:srgbClr val="000000"/>
                </a:solidFill>
                <a:latin typeface="Book Antiqua"/>
              </a:rPr>
              <a:t>Deal Cost:</a:t>
            </a:r>
            <a:r>
              <a:rPr lang="en-US" sz="1270" kern="0" dirty="0">
                <a:solidFill>
                  <a:srgbClr val="000000"/>
                </a:solidFill>
                <a:latin typeface="Book Antiqua"/>
              </a:rPr>
              <a:t> Removed all records with Zero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38D8E5-AEA0-44AA-8685-FAF70105E97C}"/>
              </a:ext>
            </a:extLst>
          </p:cNvPr>
          <p:cNvSpPr txBox="1"/>
          <p:nvPr/>
        </p:nvSpPr>
        <p:spPr>
          <a:xfrm>
            <a:off x="543146" y="1847809"/>
            <a:ext cx="1732986" cy="5388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29178">
              <a:defRPr/>
            </a:pPr>
            <a:r>
              <a:rPr lang="en-US" sz="1451" b="1" kern="0" dirty="0">
                <a:solidFill>
                  <a:srgbClr val="FFFFFF"/>
                </a:solidFill>
                <a:latin typeface="Arial" panose="020B0604020202020204"/>
              </a:rPr>
              <a:t>Missing Value Imputation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C009BF-1730-4382-94E6-99420BAE33A1}"/>
              </a:ext>
            </a:extLst>
          </p:cNvPr>
          <p:cNvSpPr txBox="1"/>
          <p:nvPr/>
        </p:nvSpPr>
        <p:spPr>
          <a:xfrm>
            <a:off x="543146" y="3006818"/>
            <a:ext cx="1732986" cy="3155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29178">
              <a:defRPr/>
            </a:pPr>
            <a:r>
              <a:rPr lang="en-US" sz="1451" b="1" kern="0" dirty="0">
                <a:solidFill>
                  <a:srgbClr val="FFFFFF"/>
                </a:solidFill>
                <a:latin typeface="Arial" panose="020B0604020202020204"/>
              </a:rPr>
              <a:t>Zero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C24A0C-FC30-4218-8412-CC324B6E6AF4}"/>
              </a:ext>
            </a:extLst>
          </p:cNvPr>
          <p:cNvSpPr txBox="1"/>
          <p:nvPr/>
        </p:nvSpPr>
        <p:spPr>
          <a:xfrm>
            <a:off x="543146" y="3942560"/>
            <a:ext cx="1732986" cy="5388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29178">
              <a:defRPr/>
            </a:pPr>
            <a:r>
              <a:rPr lang="en-US" sz="1451" b="1" kern="0" dirty="0">
                <a:solidFill>
                  <a:srgbClr val="FFFFFF"/>
                </a:solidFill>
                <a:latin typeface="Arial" panose="020B0604020202020204"/>
              </a:rPr>
              <a:t>Redundant Variables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524FB1-3567-4DC3-96D1-9F50536140A7}"/>
              </a:ext>
            </a:extLst>
          </p:cNvPr>
          <p:cNvSpPr txBox="1"/>
          <p:nvPr/>
        </p:nvSpPr>
        <p:spPr>
          <a:xfrm>
            <a:off x="543146" y="4989935"/>
            <a:ext cx="1732986" cy="5388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829178">
              <a:defRPr/>
            </a:pPr>
            <a:r>
              <a:rPr lang="en-US" sz="1451" b="1" kern="0" dirty="0">
                <a:solidFill>
                  <a:srgbClr val="FFFFFF"/>
                </a:solidFill>
                <a:latin typeface="Arial" panose="020B0604020202020204"/>
              </a:rPr>
              <a:t>Removed deal date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23B305A-4D80-4E11-B0A1-C62BDDAC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26" y="594314"/>
            <a:ext cx="10515600" cy="5346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Preparation </a:t>
            </a:r>
            <a:r>
              <a:rPr lang="en-US" sz="1800" dirty="0">
                <a:solidFill>
                  <a:schemeClr val="bg1"/>
                </a:solidFill>
              </a:rPr>
              <a:t>(Data errors, correction and manipulation)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6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3A97-B22C-40FA-B121-63159044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320" y="3850392"/>
            <a:ext cx="4392194" cy="8957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224ED-80E9-4D8E-9AB8-61CB9C0E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0392"/>
            <a:ext cx="4541348" cy="300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2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1E2AC06-550E-42FB-91F0-0988458E4DAC}"/>
              </a:ext>
            </a:extLst>
          </p:cNvPr>
          <p:cNvSpPr/>
          <p:nvPr/>
        </p:nvSpPr>
        <p:spPr>
          <a:xfrm>
            <a:off x="3050381" y="1123950"/>
            <a:ext cx="4502822" cy="450056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Set</a:t>
            </a:r>
          </a:p>
          <a:p>
            <a:pPr algn="ctr"/>
            <a:r>
              <a:rPr lang="en-GB" dirty="0"/>
              <a:t>100%</a:t>
            </a:r>
            <a:endParaRPr lang="en-gb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21DD0-D0F0-426F-99A4-B9F5AD2C5380}"/>
              </a:ext>
            </a:extLst>
          </p:cNvPr>
          <p:cNvSpPr txBox="1"/>
          <p:nvPr/>
        </p:nvSpPr>
        <p:spPr>
          <a:xfrm>
            <a:off x="3050381" y="362248"/>
            <a:ext cx="4940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Ratio of Test to Train Data Split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091535-85C1-450D-BF1E-6E33DC57812E}"/>
              </a:ext>
            </a:extLst>
          </p:cNvPr>
          <p:cNvSpPr/>
          <p:nvPr/>
        </p:nvSpPr>
        <p:spPr>
          <a:xfrm>
            <a:off x="3763506" y="2690812"/>
            <a:ext cx="3076575" cy="29337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Training Data </a:t>
            </a:r>
          </a:p>
          <a:p>
            <a:pPr algn="ctr"/>
            <a:r>
              <a:rPr lang="en-GB" dirty="0"/>
              <a:t>70%</a:t>
            </a:r>
            <a:endParaRPr lang="en-gb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21EE94-3F30-4C23-B391-4456A946BF67}"/>
              </a:ext>
            </a:extLst>
          </p:cNvPr>
          <p:cNvSpPr/>
          <p:nvPr/>
        </p:nvSpPr>
        <p:spPr>
          <a:xfrm>
            <a:off x="4315955" y="3643312"/>
            <a:ext cx="1971675" cy="1981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Testing Data</a:t>
            </a:r>
          </a:p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17989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4D34-2D29-415E-9BB2-D8E95944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8" y="388085"/>
            <a:ext cx="11574587" cy="5346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Converting Categorical Variables into Continuous with Label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853D6-94B4-463F-990C-EF1453F35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2951162"/>
            <a:ext cx="10991995" cy="1963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7FEBB-D25D-4E06-A39E-26FF4CEC0F58}"/>
              </a:ext>
            </a:extLst>
          </p:cNvPr>
          <p:cNvSpPr txBox="1"/>
          <p:nvPr/>
        </p:nvSpPr>
        <p:spPr>
          <a:xfrm>
            <a:off x="101599" y="1013808"/>
            <a:ext cx="1018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/>
              <a:t>Why Label encoding is an essential step for us?</a:t>
            </a:r>
          </a:p>
          <a:p>
            <a:r>
              <a:rPr lang="en-US" dirty="0"/>
              <a:t>We are dealing with categorical variables in this problem, Label Encoding is a popular encoding technique for handling categorical variables. In this technique, each label is assigned a unique integer based on alphabetical ordering as represented in the below table.</a:t>
            </a:r>
          </a:p>
        </p:txBody>
      </p:sp>
    </p:spTree>
    <p:extLst>
      <p:ext uri="{BB962C8B-B14F-4D97-AF65-F5344CB8AC3E}">
        <p14:creationId xmlns:p14="http://schemas.microsoft.com/office/powerpoint/2010/main" val="35888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801</Words>
  <Application>Microsoft Office PowerPoint</Application>
  <PresentationFormat>Widescreen</PresentationFormat>
  <Paragraphs>219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Rounded MT Bold</vt:lpstr>
      <vt:lpstr>Book Antiqua</vt:lpstr>
      <vt:lpstr>Calibri</vt:lpstr>
      <vt:lpstr>Calibri Light</vt:lpstr>
      <vt:lpstr>Lucida Calligraphy</vt:lpstr>
      <vt:lpstr>Wingdings</vt:lpstr>
      <vt:lpstr>1_Office Theme</vt:lpstr>
      <vt:lpstr>Office Theme</vt:lpstr>
      <vt:lpstr>2_Office Theme</vt:lpstr>
      <vt:lpstr>DATA SCIENCE PRODEGREE PROJECT   </vt:lpstr>
      <vt:lpstr>Roadmap to achieving the objective   Predictive Analytics Prescriptive Analytics  </vt:lpstr>
      <vt:lpstr>Prescriptive Analytics</vt:lpstr>
      <vt:lpstr>Sample Dataset</vt:lpstr>
      <vt:lpstr>Dependent and independent of the data</vt:lpstr>
      <vt:lpstr>Data Preparation (Data errors, correction and manipulation) </vt:lpstr>
      <vt:lpstr>Feature Engineering</vt:lpstr>
      <vt:lpstr>PowerPoint Presentation</vt:lpstr>
      <vt:lpstr>Converting Categorical Variables into Continuous with Label Encoding</vt:lpstr>
      <vt:lpstr>Feature Selection using Chi-Square test</vt:lpstr>
      <vt:lpstr>Predictive Analytics</vt:lpstr>
      <vt:lpstr>Machine Learning algorithms used</vt:lpstr>
      <vt:lpstr>Accuracy achieved for each model</vt:lpstr>
      <vt:lpstr>Evaluation and Confusion Matrix for Random Forest</vt:lpstr>
      <vt:lpstr>Evaluation and Confusion Matrix for Decision Tree</vt:lpstr>
      <vt:lpstr>Random Forest</vt:lpstr>
      <vt:lpstr>                            AUC (Area Under the Curve)</vt:lpstr>
      <vt:lpstr>      Best Bid Manager and VP combination    (Based on Maximum number of deals won)</vt:lpstr>
      <vt:lpstr>Best Bid Manager and VP combination        (Based on Average Deal Cost)</vt:lpstr>
      <vt:lpstr>False predictions by Random Forrest</vt:lpstr>
      <vt:lpstr>Questions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Ad</dc:creator>
  <cp:lastModifiedBy>Ad</cp:lastModifiedBy>
  <cp:revision>33</cp:revision>
  <dcterms:created xsi:type="dcterms:W3CDTF">2021-07-25T10:50:36Z</dcterms:created>
  <dcterms:modified xsi:type="dcterms:W3CDTF">2021-07-31T09:02:10Z</dcterms:modified>
</cp:coreProperties>
</file>